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Encode Sans"/>
      <p:regular r:id="rId51"/>
      <p:bold r:id="rId52"/>
    </p:embeddedFont>
    <p:embeddedFont>
      <p:font typeface="IBM Plex Mono ExtraLight"/>
      <p:regular r:id="rId53"/>
      <p:bold r:id="rId54"/>
      <p:italic r:id="rId55"/>
      <p:boldItalic r:id="rId56"/>
    </p:embeddedFont>
    <p:embeddedFont>
      <p:font typeface="IBM Plex Mono Thin"/>
      <p:regular r:id="rId57"/>
      <p:bold r:id="rId58"/>
      <p:italic r:id="rId59"/>
      <p:boldItalic r:id="rId60"/>
    </p:embeddedFont>
    <p:embeddedFont>
      <p:font typeface="Saira Light"/>
      <p:regular r:id="rId61"/>
      <p:bold r:id="rId62"/>
      <p:italic r:id="rId63"/>
      <p:boldItalic r:id="rId64"/>
    </p:embeddedFont>
    <p:embeddedFont>
      <p:font typeface="Helvetica Neue"/>
      <p:regular r:id="rId65"/>
      <p:bold r:id="rId66"/>
      <p:italic r:id="rId67"/>
      <p:boldItalic r:id="rId68"/>
    </p:embeddedFont>
    <p:embeddedFont>
      <p:font typeface="IBM Plex Mono"/>
      <p:regular r:id="rId69"/>
      <p:bold r:id="rId70"/>
      <p:italic r:id="rId71"/>
      <p:boldItalic r:id="rId72"/>
    </p:embeddedFont>
    <p:embeddedFont>
      <p:font typeface="Roboto"/>
      <p:regular r:id="rId73"/>
      <p:bold r:id="rId74"/>
      <p:italic r:id="rId75"/>
      <p:boldItalic r:id="rId76"/>
    </p:embeddedFont>
    <p:embeddedFont>
      <p:font typeface="Encode Sans SemiBold"/>
      <p:regular r:id="rId77"/>
      <p:bold r:id="rId78"/>
    </p:embeddedFont>
    <p:embeddedFont>
      <p:font typeface="Saira"/>
      <p:regular r:id="rId79"/>
      <p:bold r:id="rId80"/>
      <p:italic r:id="rId81"/>
      <p:boldItalic r:id="rId82"/>
    </p:embeddedFont>
    <p:embeddedFont>
      <p:font typeface="IBM Plex Mono Light"/>
      <p:regular r:id="rId83"/>
      <p:bold r:id="rId84"/>
      <p:italic r:id="rId85"/>
      <p:boldItalic r:id="rId86"/>
    </p:embeddedFont>
    <p:embeddedFont>
      <p:font typeface="Helvetica Neue Light"/>
      <p:regular r:id="rId87"/>
      <p:bold r:id="rId88"/>
      <p:italic r:id="rId89"/>
      <p:boldItalic r:id="rId90"/>
    </p:embeddedFont>
    <p:embeddedFont>
      <p:font typeface="Saira Medium"/>
      <p:regular r:id="rId91"/>
      <p:bold r:id="rId92"/>
      <p:italic r:id="rId93"/>
      <p:boldItalic r:id="rId94"/>
    </p:embeddedFont>
    <p:embeddedFont>
      <p:font typeface="Gill Sans"/>
      <p:regular r:id="rId95"/>
      <p:bold r:id="rId96"/>
    </p:embeddedFont>
    <p:embeddedFont>
      <p:font typeface="Saira Thin"/>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F58CEB-CBE9-463E-A283-E8CAC7A3A20D}">
  <a:tblStyle styleId="{8BF58CEB-CBE9-463E-A283-E8CAC7A3A20D}" styleName="Table_0">
    <a:wholeTbl>
      <a:tcTxStyle b="off"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381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381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Neue"/>
          <a:ea typeface="Helvetica Neue"/>
          <a:cs typeface="Helvetica Neue"/>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381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0" Type="http://schemas.openxmlformats.org/officeDocument/2006/relationships/font" Target="fonts/SairaThin-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GillSans-regular.fntdata"/><Relationship Id="rId94" Type="http://schemas.openxmlformats.org/officeDocument/2006/relationships/font" Target="fonts/SairaMedium-boldItalic.fntdata"/><Relationship Id="rId97" Type="http://schemas.openxmlformats.org/officeDocument/2006/relationships/font" Target="fonts/SairaThin-regular.fntdata"/><Relationship Id="rId96" Type="http://schemas.openxmlformats.org/officeDocument/2006/relationships/font" Target="fonts/GillSans-bold.fntdata"/><Relationship Id="rId11" Type="http://schemas.openxmlformats.org/officeDocument/2006/relationships/slide" Target="slides/slide4.xml"/><Relationship Id="rId99" Type="http://schemas.openxmlformats.org/officeDocument/2006/relationships/font" Target="fonts/SairaThin-italic.fntdata"/><Relationship Id="rId10" Type="http://schemas.openxmlformats.org/officeDocument/2006/relationships/slide" Target="slides/slide3.xml"/><Relationship Id="rId98" Type="http://schemas.openxmlformats.org/officeDocument/2006/relationships/font" Target="fonts/SairaThin-bold.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SairaMedium-regular.fntdata"/><Relationship Id="rId90" Type="http://schemas.openxmlformats.org/officeDocument/2006/relationships/font" Target="fonts/HelveticaNeueLight-boldItalic.fntdata"/><Relationship Id="rId93" Type="http://schemas.openxmlformats.org/officeDocument/2006/relationships/font" Target="fonts/SairaMedium-italic.fntdata"/><Relationship Id="rId92" Type="http://schemas.openxmlformats.org/officeDocument/2006/relationships/font" Target="fonts/SairaMedium-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IBMPlexMonoLight-bold.fntdata"/><Relationship Id="rId83" Type="http://schemas.openxmlformats.org/officeDocument/2006/relationships/font" Target="fonts/IBMPlexMonoLight-regular.fntdata"/><Relationship Id="rId86" Type="http://schemas.openxmlformats.org/officeDocument/2006/relationships/font" Target="fonts/IBMPlexMonoLight-boldItalic.fntdata"/><Relationship Id="rId85" Type="http://schemas.openxmlformats.org/officeDocument/2006/relationships/font" Target="fonts/IBMPlexMonoLight-italic.fntdata"/><Relationship Id="rId88" Type="http://schemas.openxmlformats.org/officeDocument/2006/relationships/font" Target="fonts/HelveticaNeueLight-bold.fntdata"/><Relationship Id="rId87" Type="http://schemas.openxmlformats.org/officeDocument/2006/relationships/font" Target="fonts/HelveticaNeueLight-regular.fntdata"/><Relationship Id="rId89" Type="http://schemas.openxmlformats.org/officeDocument/2006/relationships/font" Target="fonts/HelveticaNeueLight-italic.fntdata"/><Relationship Id="rId80" Type="http://schemas.openxmlformats.org/officeDocument/2006/relationships/font" Target="fonts/Saira-bold.fntdata"/><Relationship Id="rId82" Type="http://schemas.openxmlformats.org/officeDocument/2006/relationships/font" Target="fonts/Saira-boldItalic.fntdata"/><Relationship Id="rId81" Type="http://schemas.openxmlformats.org/officeDocument/2006/relationships/font" Target="fonts/Sair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regular.fntdata"/><Relationship Id="rId72" Type="http://schemas.openxmlformats.org/officeDocument/2006/relationships/font" Target="fonts/IBMPlexMono-boldItalic.fntdata"/><Relationship Id="rId75" Type="http://schemas.openxmlformats.org/officeDocument/2006/relationships/font" Target="fonts/Roboto-italic.fntdata"/><Relationship Id="rId74" Type="http://schemas.openxmlformats.org/officeDocument/2006/relationships/font" Target="fonts/Roboto-bold.fntdata"/><Relationship Id="rId77" Type="http://schemas.openxmlformats.org/officeDocument/2006/relationships/font" Target="fonts/EncodeSansSemiBold-regular.fntdata"/><Relationship Id="rId76" Type="http://schemas.openxmlformats.org/officeDocument/2006/relationships/font" Target="fonts/Roboto-boldItalic.fntdata"/><Relationship Id="rId79" Type="http://schemas.openxmlformats.org/officeDocument/2006/relationships/font" Target="fonts/Saira-regular.fntdata"/><Relationship Id="rId78" Type="http://schemas.openxmlformats.org/officeDocument/2006/relationships/font" Target="fonts/EncodeSansSemiBold-bold.fntdata"/><Relationship Id="rId71" Type="http://schemas.openxmlformats.org/officeDocument/2006/relationships/font" Target="fonts/IBMPlexMono-italic.fntdata"/><Relationship Id="rId70" Type="http://schemas.openxmlformats.org/officeDocument/2006/relationships/font" Target="fonts/IBMPlexMono-bold.fntdata"/><Relationship Id="rId62" Type="http://schemas.openxmlformats.org/officeDocument/2006/relationships/font" Target="fonts/SairaLight-bold.fntdata"/><Relationship Id="rId61" Type="http://schemas.openxmlformats.org/officeDocument/2006/relationships/font" Target="fonts/SairaLight-regular.fntdata"/><Relationship Id="rId64" Type="http://schemas.openxmlformats.org/officeDocument/2006/relationships/font" Target="fonts/SairaLight-boldItalic.fntdata"/><Relationship Id="rId63" Type="http://schemas.openxmlformats.org/officeDocument/2006/relationships/font" Target="fonts/SairaLight-italic.fntdata"/><Relationship Id="rId66" Type="http://schemas.openxmlformats.org/officeDocument/2006/relationships/font" Target="fonts/HelveticaNeue-bold.fntdata"/><Relationship Id="rId65" Type="http://schemas.openxmlformats.org/officeDocument/2006/relationships/font" Target="fonts/HelveticaNeue-regular.fntdata"/><Relationship Id="rId68" Type="http://schemas.openxmlformats.org/officeDocument/2006/relationships/font" Target="fonts/HelveticaNeue-boldItalic.fntdata"/><Relationship Id="rId67" Type="http://schemas.openxmlformats.org/officeDocument/2006/relationships/font" Target="fonts/HelveticaNeue-italic.fntdata"/><Relationship Id="rId60" Type="http://schemas.openxmlformats.org/officeDocument/2006/relationships/font" Target="fonts/IBMPlexMonoThin-boldItalic.fntdata"/><Relationship Id="rId69" Type="http://schemas.openxmlformats.org/officeDocument/2006/relationships/font" Target="fonts/IBMPlexMono-regular.fntdata"/><Relationship Id="rId51" Type="http://schemas.openxmlformats.org/officeDocument/2006/relationships/font" Target="fonts/EncodeSans-regular.fntdata"/><Relationship Id="rId50" Type="http://schemas.openxmlformats.org/officeDocument/2006/relationships/slide" Target="slides/slide43.xml"/><Relationship Id="rId53" Type="http://schemas.openxmlformats.org/officeDocument/2006/relationships/font" Target="fonts/IBMPlexMonoExtraLight-regular.fntdata"/><Relationship Id="rId52" Type="http://schemas.openxmlformats.org/officeDocument/2006/relationships/font" Target="fonts/EncodeSans-bold.fntdata"/><Relationship Id="rId55" Type="http://schemas.openxmlformats.org/officeDocument/2006/relationships/font" Target="fonts/IBMPlexMonoExtraLight-italic.fntdata"/><Relationship Id="rId54" Type="http://schemas.openxmlformats.org/officeDocument/2006/relationships/font" Target="fonts/IBMPlexMonoExtraLight-bold.fntdata"/><Relationship Id="rId57" Type="http://schemas.openxmlformats.org/officeDocument/2006/relationships/font" Target="fonts/IBMPlexMonoThin-regular.fntdata"/><Relationship Id="rId56" Type="http://schemas.openxmlformats.org/officeDocument/2006/relationships/font" Target="fonts/IBMPlexMonoExtraLight-boldItalic.fntdata"/><Relationship Id="rId59" Type="http://schemas.openxmlformats.org/officeDocument/2006/relationships/font" Target="fonts/IBMPlexMonoThin-italic.fntdata"/><Relationship Id="rId58" Type="http://schemas.openxmlformats.org/officeDocument/2006/relationships/font" Target="fonts/IBMPlexMonoTh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1467809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1467809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7d8d365af7_0_3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7d8d365af7_0_3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7d8d365af7_0_3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7d8d365af7_0_3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d8d365af7_0_1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7d8d365af7_0_1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7d8d365af7_0_2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7d8d365af7_0_2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d8d365af7_0_2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7d8d365af7_0_2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7d8d365af7_0_2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7d8d365af7_0_2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7d8d365af7_0_2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7d8d365af7_0_2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d8d365af7_0_2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27d8d365af7_0_2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d8d365af7_0_4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7d8d365af7_0_4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d8d365af7_0_5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7d8d365af7_0_5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9fec965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9fec965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7d8d365af7_0_3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7d8d365af7_0_3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7d8d365af7_0_2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7d8d365af7_0_2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7d8d365af7_0_2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7d8d365af7_0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7d8d365af7_0_2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7d8d365af7_0_2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7d8d365af7_0_3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7d8d365af7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7d8d365af7_0_2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27d8d365af7_0_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7d8d365af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7d8d365af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d8d365af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7d8d365af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7d8d365af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7d8d365af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d8d365af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d8d365af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d8d365a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d8d365a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7d8d365af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7d8d365af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d8d365af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7d8d365af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7d8d365af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7d8d365af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7d8d365af7_1_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7d8d365af7_1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7d8d365af7_1_2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7d8d365af7_1_2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7d8d365af7_1_4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27d8d365af7_1_4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d8d365af7_1_5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27d8d365af7_1_5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7d8d365af7_1_5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27d8d365af7_1_5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7d8d365af7_1_5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27d8d365af7_1_5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7d8d365af7_1_6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27d8d365af7_1_6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d8d365af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d8d365af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680f10b2e9_0_2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2680f10b2e9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680f10b2e9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g2680f10b2e9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7d8d365af7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7d8d365af7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7d8d365a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7d8d365a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7d8d365af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7d8d365af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7d8d365af7_0_4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7d8d365af7_0_4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7d8d365af7_0_4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7d8d365af7_0_4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d8d365af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d8d365af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3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3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30.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4" name="Google Shape;14;p2"/>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sp>
        <p:nvSpPr>
          <p:cNvPr id="15" name="Google Shape;15;p2"/>
          <p:cNvSpPr/>
          <p:nvPr/>
        </p:nvSpPr>
        <p:spPr>
          <a:xfrm>
            <a:off x="0" y="4481200"/>
            <a:ext cx="9144000" cy="66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4">
            <a:alphaModFix/>
          </a:blip>
          <a:stretch>
            <a:fillRect/>
          </a:stretch>
        </p:blipFill>
        <p:spPr>
          <a:xfrm>
            <a:off x="6889900" y="4255500"/>
            <a:ext cx="1790000" cy="1171900"/>
          </a:xfrm>
          <a:prstGeom prst="rect">
            <a:avLst/>
          </a:prstGeom>
          <a:noFill/>
          <a:ln>
            <a:noFill/>
          </a:ln>
        </p:spPr>
      </p:pic>
      <p:pic>
        <p:nvPicPr>
          <p:cNvPr id="17" name="Google Shape;17;p2"/>
          <p:cNvPicPr preferRelativeResize="0"/>
          <p:nvPr/>
        </p:nvPicPr>
        <p:blipFill>
          <a:blip r:embed="rId5">
            <a:alphaModFix/>
          </a:blip>
          <a:stretch>
            <a:fillRect/>
          </a:stretch>
        </p:blipFill>
        <p:spPr>
          <a:xfrm>
            <a:off x="3639575" y="4224670"/>
            <a:ext cx="1790000" cy="1171917"/>
          </a:xfrm>
          <a:prstGeom prst="rect">
            <a:avLst/>
          </a:prstGeom>
          <a:noFill/>
          <a:ln>
            <a:noFill/>
          </a:ln>
        </p:spPr>
      </p:pic>
      <p:pic>
        <p:nvPicPr>
          <p:cNvPr id="18" name="Google Shape;18;p2"/>
          <p:cNvPicPr preferRelativeResize="0"/>
          <p:nvPr/>
        </p:nvPicPr>
        <p:blipFill>
          <a:blip r:embed="rId6">
            <a:alphaModFix/>
          </a:blip>
          <a:stretch>
            <a:fillRect/>
          </a:stretch>
        </p:blipFill>
        <p:spPr>
          <a:xfrm>
            <a:off x="487800" y="4270049"/>
            <a:ext cx="1651400" cy="10811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1"/>
          <p:cNvSpPr/>
          <p:nvPr/>
        </p:nvSpPr>
        <p:spPr>
          <a:xfrm>
            <a:off x="4572000" y="-125"/>
            <a:ext cx="4572000" cy="5143500"/>
          </a:xfrm>
          <a:prstGeom prst="rect">
            <a:avLst/>
          </a:prstGeom>
          <a:solidFill>
            <a:srgbClr val="674EA7">
              <a:alpha val="2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674EA7"/>
              </a:buClr>
              <a:buSzPts val="4200"/>
              <a:buNone/>
              <a:defRPr sz="4200">
                <a:solidFill>
                  <a:srgbClr val="674EA7"/>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674EA7"/>
              </a:buClr>
              <a:buSzPts val="1800"/>
              <a:buChar char="●"/>
              <a:defRPr>
                <a:solidFill>
                  <a:srgbClr val="674EA7"/>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100"/>
              <a:buNone/>
              <a:defRPr sz="21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x">
  <p:cSld name="TITLE_AND_BODY">
    <p:spTree>
      <p:nvGrpSpPr>
        <p:cNvPr id="76" name="Shape 76"/>
        <p:cNvGrpSpPr/>
        <p:nvPr/>
      </p:nvGrpSpPr>
      <p:grpSpPr>
        <a:xfrm>
          <a:off x="0" y="0"/>
          <a:ext cx="0" cy="0"/>
          <a:chOff x="0" y="0"/>
          <a:chExt cx="0" cy="0"/>
        </a:xfrm>
      </p:grpSpPr>
      <p:sp>
        <p:nvSpPr>
          <p:cNvPr id="77" name="Google Shape;77;p15"/>
          <p:cNvSpPr txBox="1"/>
          <p:nvPr>
            <p:ph type="title"/>
          </p:nvPr>
        </p:nvSpPr>
        <p:spPr>
          <a:xfrm>
            <a:off x="311747" y="1148175"/>
            <a:ext cx="8521650" cy="2052563"/>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rgbClr val="666666"/>
              </a:buClr>
              <a:buSzPts val="3600"/>
              <a:buFont typeface="Helvetica Neue"/>
              <a:buNone/>
              <a:defRPr b="0" sz="3600">
                <a:solidFill>
                  <a:srgbClr val="666666"/>
                </a:solidFill>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700"/>
              <a:buNone/>
              <a:defRPr sz="500"/>
            </a:lvl2pPr>
            <a:lvl3pPr lvl="2" algn="l">
              <a:lnSpc>
                <a:spcPct val="80000"/>
              </a:lnSpc>
              <a:spcBef>
                <a:spcPts val="0"/>
              </a:spcBef>
              <a:spcAft>
                <a:spcPts val="0"/>
              </a:spcAft>
              <a:buClr>
                <a:srgbClr val="000000"/>
              </a:buClr>
              <a:buSzPts val="700"/>
              <a:buNone/>
              <a:defRPr sz="500"/>
            </a:lvl3pPr>
            <a:lvl4pPr lvl="3" algn="l">
              <a:lnSpc>
                <a:spcPct val="80000"/>
              </a:lnSpc>
              <a:spcBef>
                <a:spcPts val="0"/>
              </a:spcBef>
              <a:spcAft>
                <a:spcPts val="0"/>
              </a:spcAft>
              <a:buClr>
                <a:srgbClr val="000000"/>
              </a:buClr>
              <a:buSzPts val="700"/>
              <a:buNone/>
              <a:defRPr sz="500"/>
            </a:lvl4pPr>
            <a:lvl5pPr lvl="4" algn="l">
              <a:lnSpc>
                <a:spcPct val="80000"/>
              </a:lnSpc>
              <a:spcBef>
                <a:spcPts val="0"/>
              </a:spcBef>
              <a:spcAft>
                <a:spcPts val="0"/>
              </a:spcAft>
              <a:buClr>
                <a:srgbClr val="000000"/>
              </a:buClr>
              <a:buSzPts val="700"/>
              <a:buNone/>
              <a:defRPr sz="500"/>
            </a:lvl5pPr>
            <a:lvl6pPr lvl="5" algn="l">
              <a:lnSpc>
                <a:spcPct val="80000"/>
              </a:lnSpc>
              <a:spcBef>
                <a:spcPts val="0"/>
              </a:spcBef>
              <a:spcAft>
                <a:spcPts val="0"/>
              </a:spcAft>
              <a:buClr>
                <a:srgbClr val="000000"/>
              </a:buClr>
              <a:buSzPts val="700"/>
              <a:buNone/>
              <a:defRPr sz="500"/>
            </a:lvl6pPr>
            <a:lvl7pPr lvl="6" algn="l">
              <a:lnSpc>
                <a:spcPct val="80000"/>
              </a:lnSpc>
              <a:spcBef>
                <a:spcPts val="0"/>
              </a:spcBef>
              <a:spcAft>
                <a:spcPts val="0"/>
              </a:spcAft>
              <a:buClr>
                <a:srgbClr val="000000"/>
              </a:buClr>
              <a:buSzPts val="700"/>
              <a:buNone/>
              <a:defRPr sz="500"/>
            </a:lvl7pPr>
            <a:lvl8pPr lvl="7" algn="l">
              <a:lnSpc>
                <a:spcPct val="80000"/>
              </a:lnSpc>
              <a:spcBef>
                <a:spcPts val="0"/>
              </a:spcBef>
              <a:spcAft>
                <a:spcPts val="0"/>
              </a:spcAft>
              <a:buClr>
                <a:srgbClr val="000000"/>
              </a:buClr>
              <a:buSzPts val="700"/>
              <a:buNone/>
              <a:defRPr sz="500"/>
            </a:lvl8pPr>
            <a:lvl9pPr lvl="8" algn="l">
              <a:lnSpc>
                <a:spcPct val="80000"/>
              </a:lnSpc>
              <a:spcBef>
                <a:spcPts val="0"/>
              </a:spcBef>
              <a:spcAft>
                <a:spcPts val="0"/>
              </a:spcAft>
              <a:buClr>
                <a:srgbClr val="000000"/>
              </a:buClr>
              <a:buSzPts val="700"/>
              <a:buNone/>
              <a:defRPr sz="500"/>
            </a:lvl9pPr>
          </a:lstStyle>
          <a:p/>
        </p:txBody>
      </p:sp>
      <p:sp>
        <p:nvSpPr>
          <p:cNvPr id="78" name="Google Shape;78;p15"/>
          <p:cNvSpPr txBox="1"/>
          <p:nvPr>
            <p:ph idx="1" type="body"/>
          </p:nvPr>
        </p:nvSpPr>
        <p:spPr>
          <a:xfrm>
            <a:off x="311739" y="2834125"/>
            <a:ext cx="8521650" cy="792563"/>
          </a:xfrm>
          <a:prstGeom prst="rect">
            <a:avLst/>
          </a:prstGeom>
          <a:noFill/>
          <a:ln>
            <a:noFill/>
          </a:ln>
        </p:spPr>
        <p:txBody>
          <a:bodyPr anchorCtr="0" anchor="t" bIns="91425" lIns="91425" spcFirstLastPara="1" rIns="91425" wrap="square" tIns="91425">
            <a:normAutofit/>
          </a:bodyPr>
          <a:lstStyle>
            <a:lvl1pPr indent="-228600" lvl="0" marL="457200" algn="ctr">
              <a:lnSpc>
                <a:spcPct val="100000"/>
              </a:lnSpc>
              <a:spcBef>
                <a:spcPts val="0"/>
              </a:spcBef>
              <a:spcAft>
                <a:spcPts val="0"/>
              </a:spcAft>
              <a:buClr>
                <a:srgbClr val="595959"/>
              </a:buClr>
              <a:buSzPts val="2300"/>
              <a:buFont typeface="Helvetica Neue"/>
              <a:buNone/>
              <a:defRPr sz="2300">
                <a:solidFill>
                  <a:srgbClr val="595959"/>
                </a:solidFill>
                <a:latin typeface="Helvetica Neue"/>
                <a:ea typeface="Helvetica Neue"/>
                <a:cs typeface="Helvetica Neue"/>
                <a:sym typeface="Helvetica Neue"/>
              </a:defRPr>
            </a:lvl1pPr>
            <a:lvl2pPr indent="-228600" lvl="1" marL="914400" algn="ctr">
              <a:lnSpc>
                <a:spcPct val="100000"/>
              </a:lnSpc>
              <a:spcBef>
                <a:spcPts val="0"/>
              </a:spcBef>
              <a:spcAft>
                <a:spcPts val="0"/>
              </a:spcAft>
              <a:buClr>
                <a:srgbClr val="595959"/>
              </a:buClr>
              <a:buSzPts val="2300"/>
              <a:buFont typeface="Helvetica Neue"/>
              <a:buNone/>
              <a:defRPr sz="2300">
                <a:solidFill>
                  <a:srgbClr val="595959"/>
                </a:solidFill>
                <a:latin typeface="Helvetica Neue"/>
                <a:ea typeface="Helvetica Neue"/>
                <a:cs typeface="Helvetica Neue"/>
                <a:sym typeface="Helvetica Neue"/>
              </a:defRPr>
            </a:lvl2pPr>
            <a:lvl3pPr indent="-228600" lvl="2" marL="1371600" algn="ctr">
              <a:lnSpc>
                <a:spcPct val="100000"/>
              </a:lnSpc>
              <a:spcBef>
                <a:spcPts val="0"/>
              </a:spcBef>
              <a:spcAft>
                <a:spcPts val="0"/>
              </a:spcAft>
              <a:buClr>
                <a:srgbClr val="595959"/>
              </a:buClr>
              <a:buSzPts val="2300"/>
              <a:buFont typeface="Helvetica Neue"/>
              <a:buNone/>
              <a:defRPr sz="2300">
                <a:solidFill>
                  <a:srgbClr val="595959"/>
                </a:solidFill>
                <a:latin typeface="Helvetica Neue"/>
                <a:ea typeface="Helvetica Neue"/>
                <a:cs typeface="Helvetica Neue"/>
                <a:sym typeface="Helvetica Neue"/>
              </a:defRPr>
            </a:lvl3pPr>
            <a:lvl4pPr indent="-228600" lvl="3" marL="1828800" algn="ctr">
              <a:lnSpc>
                <a:spcPct val="100000"/>
              </a:lnSpc>
              <a:spcBef>
                <a:spcPts val="0"/>
              </a:spcBef>
              <a:spcAft>
                <a:spcPts val="0"/>
              </a:spcAft>
              <a:buClr>
                <a:srgbClr val="595959"/>
              </a:buClr>
              <a:buSzPts val="2300"/>
              <a:buFont typeface="Helvetica Neue"/>
              <a:buNone/>
              <a:defRPr sz="2300">
                <a:solidFill>
                  <a:srgbClr val="595959"/>
                </a:solidFill>
                <a:latin typeface="Helvetica Neue"/>
                <a:ea typeface="Helvetica Neue"/>
                <a:cs typeface="Helvetica Neue"/>
                <a:sym typeface="Helvetica Neue"/>
              </a:defRPr>
            </a:lvl4pPr>
            <a:lvl5pPr indent="-228600" lvl="4" marL="2286000" algn="ctr">
              <a:lnSpc>
                <a:spcPct val="100000"/>
              </a:lnSpc>
              <a:spcBef>
                <a:spcPts val="0"/>
              </a:spcBef>
              <a:spcAft>
                <a:spcPts val="0"/>
              </a:spcAft>
              <a:buClr>
                <a:srgbClr val="595959"/>
              </a:buClr>
              <a:buSzPts val="2300"/>
              <a:buFont typeface="Helvetica Neue"/>
              <a:buNone/>
              <a:defRPr sz="2300">
                <a:solidFill>
                  <a:srgbClr val="595959"/>
                </a:solidFill>
                <a:latin typeface="Helvetica Neue"/>
                <a:ea typeface="Helvetica Neue"/>
                <a:cs typeface="Helvetica Neue"/>
                <a:sym typeface="Helvetica Neue"/>
              </a:defRPr>
            </a:lvl5pPr>
            <a:lvl6pPr indent="-279400" lvl="5" marL="2743200" algn="l">
              <a:lnSpc>
                <a:spcPct val="90000"/>
              </a:lnSpc>
              <a:spcBef>
                <a:spcPts val="1700"/>
              </a:spcBef>
              <a:spcAft>
                <a:spcPts val="0"/>
              </a:spcAft>
              <a:buClr>
                <a:srgbClr val="000000"/>
              </a:buClr>
              <a:buSzPts val="800"/>
              <a:buChar char="▹"/>
              <a:defRPr sz="500"/>
            </a:lvl6pPr>
            <a:lvl7pPr indent="-279400" lvl="6" marL="3200400" algn="l">
              <a:lnSpc>
                <a:spcPct val="90000"/>
              </a:lnSpc>
              <a:spcBef>
                <a:spcPts val="1700"/>
              </a:spcBef>
              <a:spcAft>
                <a:spcPts val="0"/>
              </a:spcAft>
              <a:buClr>
                <a:srgbClr val="000000"/>
              </a:buClr>
              <a:buSzPts val="800"/>
              <a:buChar char="◆"/>
              <a:defRPr sz="500"/>
            </a:lvl7pPr>
            <a:lvl8pPr indent="-279400" lvl="7" marL="3657600" algn="l">
              <a:lnSpc>
                <a:spcPct val="90000"/>
              </a:lnSpc>
              <a:spcBef>
                <a:spcPts val="1700"/>
              </a:spcBef>
              <a:spcAft>
                <a:spcPts val="0"/>
              </a:spcAft>
              <a:buClr>
                <a:srgbClr val="000000"/>
              </a:buClr>
              <a:buSzPts val="800"/>
              <a:buChar char="◇"/>
              <a:defRPr sz="500"/>
            </a:lvl8pPr>
            <a:lvl9pPr indent="-279400" lvl="8" marL="4114800" algn="l">
              <a:lnSpc>
                <a:spcPct val="90000"/>
              </a:lnSpc>
              <a:spcBef>
                <a:spcPts val="1700"/>
              </a:spcBef>
              <a:spcAft>
                <a:spcPts val="0"/>
              </a:spcAft>
              <a:buClr>
                <a:srgbClr val="000000"/>
              </a:buClr>
              <a:buSzPts val="800"/>
              <a:buChar char="▪"/>
              <a:defRPr sz="500"/>
            </a:lvl9pPr>
          </a:lstStyle>
          <a:p/>
        </p:txBody>
      </p:sp>
      <p:cxnSp>
        <p:nvCxnSpPr>
          <p:cNvPr id="79" name="Google Shape;79;p15"/>
          <p:cNvCxnSpPr/>
          <p:nvPr/>
        </p:nvCxnSpPr>
        <p:spPr>
          <a:xfrm>
            <a:off x="736067" y="1282400"/>
            <a:ext cx="7974113" cy="11137"/>
          </a:xfrm>
          <a:prstGeom prst="straightConnector1">
            <a:avLst/>
          </a:prstGeom>
          <a:noFill/>
          <a:ln cap="flat" cmpd="sng" w="28575">
            <a:solidFill>
              <a:srgbClr val="A64D79"/>
            </a:solidFill>
            <a:prstDash val="solid"/>
            <a:round/>
            <a:headEnd len="sm" w="sm" type="none"/>
            <a:tailEnd len="sm" w="sm" type="none"/>
          </a:ln>
        </p:spPr>
      </p:cxnSp>
      <p:cxnSp>
        <p:nvCxnSpPr>
          <p:cNvPr id="80" name="Google Shape;80;p15"/>
          <p:cNvCxnSpPr/>
          <p:nvPr/>
        </p:nvCxnSpPr>
        <p:spPr>
          <a:xfrm>
            <a:off x="736067" y="3926450"/>
            <a:ext cx="7974113" cy="11137"/>
          </a:xfrm>
          <a:prstGeom prst="straightConnector1">
            <a:avLst/>
          </a:prstGeom>
          <a:noFill/>
          <a:ln cap="flat" cmpd="sng" w="28575">
            <a:solidFill>
              <a:srgbClr val="A64D79"/>
            </a:solidFill>
            <a:prstDash val="solid"/>
            <a:round/>
            <a:headEnd len="sm" w="sm" type="none"/>
            <a:tailEnd len="sm" w="sm" type="none"/>
          </a:ln>
        </p:spPr>
      </p:cxnSp>
      <p:cxnSp>
        <p:nvCxnSpPr>
          <p:cNvPr id="81" name="Google Shape;81;p15"/>
          <p:cNvCxnSpPr/>
          <p:nvPr/>
        </p:nvCxnSpPr>
        <p:spPr>
          <a:xfrm>
            <a:off x="736067" y="1335024"/>
            <a:ext cx="7974113" cy="11137"/>
          </a:xfrm>
          <a:prstGeom prst="straightConnector1">
            <a:avLst/>
          </a:prstGeom>
          <a:noFill/>
          <a:ln cap="flat" cmpd="sng" w="9525">
            <a:solidFill>
              <a:srgbClr val="666666"/>
            </a:solidFill>
            <a:prstDash val="solid"/>
            <a:round/>
            <a:headEnd len="sm" w="sm" type="none"/>
            <a:tailEnd len="sm" w="sm" type="none"/>
          </a:ln>
        </p:spPr>
      </p:cxnSp>
      <p:cxnSp>
        <p:nvCxnSpPr>
          <p:cNvPr id="82" name="Google Shape;82;p15"/>
          <p:cNvCxnSpPr/>
          <p:nvPr/>
        </p:nvCxnSpPr>
        <p:spPr>
          <a:xfrm>
            <a:off x="736067" y="3873825"/>
            <a:ext cx="7974113" cy="11137"/>
          </a:xfrm>
          <a:prstGeom prst="straightConnector1">
            <a:avLst/>
          </a:prstGeom>
          <a:noFill/>
          <a:ln cap="flat" cmpd="sng" w="9525">
            <a:solidFill>
              <a:srgbClr val="666666"/>
            </a:solidFill>
            <a:prstDash val="solid"/>
            <a:round/>
            <a:headEnd len="sm" w="sm" type="none"/>
            <a:tailEnd len="sm" w="sm" type="none"/>
          </a:ln>
        </p:spPr>
      </p:cxnSp>
      <p:pic>
        <p:nvPicPr>
          <p:cNvPr descr="Google Shape;16;p2" id="83" name="Google Shape;83;p15"/>
          <p:cNvPicPr preferRelativeResize="0"/>
          <p:nvPr/>
        </p:nvPicPr>
        <p:blipFill rotWithShape="1">
          <a:blip r:embed="rId2">
            <a:alphaModFix/>
          </a:blip>
          <a:srcRect b="0" l="0" r="0" t="0"/>
          <a:stretch/>
        </p:blipFill>
        <p:spPr>
          <a:xfrm>
            <a:off x="2861082" y="274325"/>
            <a:ext cx="1832668" cy="966551"/>
          </a:xfrm>
          <a:prstGeom prst="rect">
            <a:avLst/>
          </a:prstGeom>
          <a:noFill/>
          <a:ln>
            <a:noFill/>
          </a:ln>
        </p:spPr>
      </p:pic>
      <p:pic>
        <p:nvPicPr>
          <p:cNvPr descr="Google Shape;17;p2" id="84" name="Google Shape;84;p15"/>
          <p:cNvPicPr preferRelativeResize="0"/>
          <p:nvPr/>
        </p:nvPicPr>
        <p:blipFill rotWithShape="1">
          <a:blip r:embed="rId3">
            <a:alphaModFix/>
          </a:blip>
          <a:srcRect b="0" l="0" r="0" t="0"/>
          <a:stretch/>
        </p:blipFill>
        <p:spPr>
          <a:xfrm>
            <a:off x="367696" y="224498"/>
            <a:ext cx="2561519" cy="923675"/>
          </a:xfrm>
          <a:prstGeom prst="rect">
            <a:avLst/>
          </a:prstGeom>
          <a:noFill/>
          <a:ln>
            <a:noFill/>
          </a:ln>
        </p:spPr>
      </p:pic>
      <p:sp>
        <p:nvSpPr>
          <p:cNvPr id="85" name="Google Shape;85;p15"/>
          <p:cNvSpPr txBox="1"/>
          <p:nvPr>
            <p:ph idx="12" type="sldNum"/>
          </p:nvPr>
        </p:nvSpPr>
        <p:spPr>
          <a:xfrm>
            <a:off x="4419600" y="4604112"/>
            <a:ext cx="2133600" cy="3263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500">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p:cSld name="CUSTOM">
    <p:spTree>
      <p:nvGrpSpPr>
        <p:cNvPr id="86" name="Shape 86"/>
        <p:cNvGrpSpPr/>
        <p:nvPr/>
      </p:nvGrpSpPr>
      <p:grpSpPr>
        <a:xfrm>
          <a:off x="0" y="0"/>
          <a:ext cx="0" cy="0"/>
          <a:chOff x="0" y="0"/>
          <a:chExt cx="0" cy="0"/>
        </a:xfrm>
      </p:grpSpPr>
      <p:sp>
        <p:nvSpPr>
          <p:cNvPr id="87" name="Google Shape;87;p16"/>
          <p:cNvSpPr txBox="1"/>
          <p:nvPr>
            <p:ph idx="12" type="sldNum"/>
          </p:nvPr>
        </p:nvSpPr>
        <p:spPr>
          <a:xfrm>
            <a:off x="4499189" y="4812635"/>
            <a:ext cx="330660" cy="3263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500">
              <a:solidFill>
                <a:schemeClr val="dk2"/>
              </a:solidFill>
            </a:endParaRPr>
          </a:p>
        </p:txBody>
      </p:sp>
      <p:cxnSp>
        <p:nvCxnSpPr>
          <p:cNvPr id="88" name="Google Shape;88;p16"/>
          <p:cNvCxnSpPr/>
          <p:nvPr/>
        </p:nvCxnSpPr>
        <p:spPr>
          <a:xfrm flipH="1">
            <a:off x="375363" y="602175"/>
            <a:ext cx="8425913" cy="26100"/>
          </a:xfrm>
          <a:prstGeom prst="straightConnector1">
            <a:avLst/>
          </a:prstGeom>
          <a:noFill/>
          <a:ln cap="flat" cmpd="sng" w="9525">
            <a:solidFill>
              <a:srgbClr val="666666"/>
            </a:solidFill>
            <a:prstDash val="solid"/>
            <a:round/>
            <a:headEnd len="sm" w="sm" type="none"/>
            <a:tailEnd len="sm" w="sm" type="none"/>
          </a:ln>
        </p:spPr>
      </p:cxnSp>
      <p:cxnSp>
        <p:nvCxnSpPr>
          <p:cNvPr id="89" name="Google Shape;89;p16"/>
          <p:cNvCxnSpPr/>
          <p:nvPr/>
        </p:nvCxnSpPr>
        <p:spPr>
          <a:xfrm flipH="1">
            <a:off x="451572" y="621792"/>
            <a:ext cx="8425913" cy="26100"/>
          </a:xfrm>
          <a:prstGeom prst="straightConnector1">
            <a:avLst/>
          </a:prstGeom>
          <a:noFill/>
          <a:ln cap="flat" cmpd="sng" w="9525">
            <a:solidFill>
              <a:srgbClr val="A64D79"/>
            </a:solidFill>
            <a:prstDash val="solid"/>
            <a:round/>
            <a:headEnd len="sm" w="sm" type="none"/>
            <a:tailEnd len="sm" w="sm" type="none"/>
          </a:ln>
        </p:spPr>
      </p:cxnSp>
      <p:cxnSp>
        <p:nvCxnSpPr>
          <p:cNvPr id="90" name="Google Shape;90;p16"/>
          <p:cNvCxnSpPr/>
          <p:nvPr/>
        </p:nvCxnSpPr>
        <p:spPr>
          <a:xfrm flipH="1">
            <a:off x="344129" y="4793541"/>
            <a:ext cx="8488350" cy="12601"/>
          </a:xfrm>
          <a:prstGeom prst="straightConnector1">
            <a:avLst/>
          </a:prstGeom>
          <a:noFill/>
          <a:ln cap="flat" cmpd="sng" w="9525">
            <a:solidFill>
              <a:srgbClr val="A64D79"/>
            </a:solidFill>
            <a:prstDash val="solid"/>
            <a:round/>
            <a:headEnd len="sm" w="sm" type="none"/>
            <a:tailEnd len="sm" w="sm" type="none"/>
          </a:ln>
        </p:spPr>
      </p:cxnSp>
      <p:sp>
        <p:nvSpPr>
          <p:cNvPr id="91" name="Google Shape;91;p16"/>
          <p:cNvSpPr txBox="1"/>
          <p:nvPr>
            <p:ph type="title"/>
          </p:nvPr>
        </p:nvSpPr>
        <p:spPr>
          <a:xfrm>
            <a:off x="409476" y="136475"/>
            <a:ext cx="4763700" cy="60862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A64D79"/>
              </a:buClr>
              <a:buSzPts val="2500"/>
              <a:buFont typeface="Helvetica Neue"/>
              <a:buNone/>
              <a:defRPr b="0" sz="2500">
                <a:solidFill>
                  <a:srgbClr val="A64D79"/>
                </a:solidFill>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700"/>
              <a:buNone/>
              <a:defRPr sz="500"/>
            </a:lvl2pPr>
            <a:lvl3pPr lvl="2" algn="l">
              <a:lnSpc>
                <a:spcPct val="80000"/>
              </a:lnSpc>
              <a:spcBef>
                <a:spcPts val="0"/>
              </a:spcBef>
              <a:spcAft>
                <a:spcPts val="0"/>
              </a:spcAft>
              <a:buClr>
                <a:srgbClr val="000000"/>
              </a:buClr>
              <a:buSzPts val="700"/>
              <a:buNone/>
              <a:defRPr sz="500"/>
            </a:lvl3pPr>
            <a:lvl4pPr lvl="3" algn="l">
              <a:lnSpc>
                <a:spcPct val="80000"/>
              </a:lnSpc>
              <a:spcBef>
                <a:spcPts val="0"/>
              </a:spcBef>
              <a:spcAft>
                <a:spcPts val="0"/>
              </a:spcAft>
              <a:buClr>
                <a:srgbClr val="000000"/>
              </a:buClr>
              <a:buSzPts val="700"/>
              <a:buNone/>
              <a:defRPr sz="500"/>
            </a:lvl4pPr>
            <a:lvl5pPr lvl="4" algn="l">
              <a:lnSpc>
                <a:spcPct val="80000"/>
              </a:lnSpc>
              <a:spcBef>
                <a:spcPts val="0"/>
              </a:spcBef>
              <a:spcAft>
                <a:spcPts val="0"/>
              </a:spcAft>
              <a:buClr>
                <a:srgbClr val="000000"/>
              </a:buClr>
              <a:buSzPts val="700"/>
              <a:buNone/>
              <a:defRPr sz="500"/>
            </a:lvl5pPr>
            <a:lvl6pPr lvl="5" algn="l">
              <a:lnSpc>
                <a:spcPct val="80000"/>
              </a:lnSpc>
              <a:spcBef>
                <a:spcPts val="0"/>
              </a:spcBef>
              <a:spcAft>
                <a:spcPts val="0"/>
              </a:spcAft>
              <a:buClr>
                <a:srgbClr val="000000"/>
              </a:buClr>
              <a:buSzPts val="700"/>
              <a:buNone/>
              <a:defRPr sz="500"/>
            </a:lvl6pPr>
            <a:lvl7pPr lvl="6" algn="l">
              <a:lnSpc>
                <a:spcPct val="80000"/>
              </a:lnSpc>
              <a:spcBef>
                <a:spcPts val="0"/>
              </a:spcBef>
              <a:spcAft>
                <a:spcPts val="0"/>
              </a:spcAft>
              <a:buClr>
                <a:srgbClr val="000000"/>
              </a:buClr>
              <a:buSzPts val="700"/>
              <a:buNone/>
              <a:defRPr sz="500"/>
            </a:lvl7pPr>
            <a:lvl8pPr lvl="7" algn="l">
              <a:lnSpc>
                <a:spcPct val="80000"/>
              </a:lnSpc>
              <a:spcBef>
                <a:spcPts val="0"/>
              </a:spcBef>
              <a:spcAft>
                <a:spcPts val="0"/>
              </a:spcAft>
              <a:buClr>
                <a:srgbClr val="000000"/>
              </a:buClr>
              <a:buSzPts val="700"/>
              <a:buNone/>
              <a:defRPr sz="500"/>
            </a:lvl8pPr>
            <a:lvl9pPr lvl="8" algn="l">
              <a:lnSpc>
                <a:spcPct val="80000"/>
              </a:lnSpc>
              <a:spcBef>
                <a:spcPts val="0"/>
              </a:spcBef>
              <a:spcAft>
                <a:spcPts val="0"/>
              </a:spcAft>
              <a:buClr>
                <a:srgbClr val="000000"/>
              </a:buClr>
              <a:buSzPts val="700"/>
              <a:buNone/>
              <a:defRPr sz="500"/>
            </a:lvl9pPr>
          </a:lstStyle>
          <a:p/>
        </p:txBody>
      </p:sp>
      <p:pic>
        <p:nvPicPr>
          <p:cNvPr descr="Google Shape;24;p3" id="92" name="Google Shape;92;p16"/>
          <p:cNvPicPr preferRelativeResize="0"/>
          <p:nvPr/>
        </p:nvPicPr>
        <p:blipFill rotWithShape="1">
          <a:blip r:embed="rId2">
            <a:alphaModFix/>
          </a:blip>
          <a:srcRect b="0" l="0" r="0" t="0"/>
          <a:stretch/>
        </p:blipFill>
        <p:spPr>
          <a:xfrm>
            <a:off x="1340368" y="4818950"/>
            <a:ext cx="594722" cy="313650"/>
          </a:xfrm>
          <a:prstGeom prst="rect">
            <a:avLst/>
          </a:prstGeom>
          <a:noFill/>
          <a:ln>
            <a:noFill/>
          </a:ln>
        </p:spPr>
      </p:pic>
      <p:pic>
        <p:nvPicPr>
          <p:cNvPr descr="Google Shape;25;p3" id="93" name="Google Shape;93;p16"/>
          <p:cNvPicPr preferRelativeResize="0"/>
          <p:nvPr/>
        </p:nvPicPr>
        <p:blipFill rotWithShape="1">
          <a:blip r:embed="rId3">
            <a:alphaModFix/>
          </a:blip>
          <a:srcRect b="16649" l="0" r="0" t="12256"/>
          <a:stretch/>
        </p:blipFill>
        <p:spPr>
          <a:xfrm>
            <a:off x="375322" y="4852088"/>
            <a:ext cx="965045" cy="247375"/>
          </a:xfrm>
          <a:prstGeom prst="rect">
            <a:avLst/>
          </a:prstGeom>
          <a:noFill/>
          <a:ln>
            <a:noFill/>
          </a:ln>
        </p:spPr>
      </p:pic>
      <p:sp>
        <p:nvSpPr>
          <p:cNvPr id="94" name="Google Shape;94;p16"/>
          <p:cNvSpPr txBox="1"/>
          <p:nvPr>
            <p:ph idx="1" type="body"/>
          </p:nvPr>
        </p:nvSpPr>
        <p:spPr>
          <a:xfrm>
            <a:off x="498037" y="797250"/>
            <a:ext cx="8332988" cy="3549038"/>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1pPr>
            <a:lvl2pPr indent="-317500" lvl="1" marL="9144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2pPr>
            <a:lvl3pPr indent="-317500" lvl="2" marL="13716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3pPr>
            <a:lvl4pPr indent="-317500" lvl="3" marL="18288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4pPr>
            <a:lvl5pPr indent="-317500" lvl="4" marL="22860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5pPr>
            <a:lvl6pPr indent="-279400" lvl="5" marL="2743200" algn="l">
              <a:lnSpc>
                <a:spcPct val="90000"/>
              </a:lnSpc>
              <a:spcBef>
                <a:spcPts val="1700"/>
              </a:spcBef>
              <a:spcAft>
                <a:spcPts val="0"/>
              </a:spcAft>
              <a:buClr>
                <a:srgbClr val="000000"/>
              </a:buClr>
              <a:buSzPts val="800"/>
              <a:buChar char="▹"/>
              <a:defRPr sz="500"/>
            </a:lvl6pPr>
            <a:lvl7pPr indent="-279400" lvl="6" marL="3200400" algn="l">
              <a:lnSpc>
                <a:spcPct val="90000"/>
              </a:lnSpc>
              <a:spcBef>
                <a:spcPts val="1700"/>
              </a:spcBef>
              <a:spcAft>
                <a:spcPts val="0"/>
              </a:spcAft>
              <a:buClr>
                <a:srgbClr val="000000"/>
              </a:buClr>
              <a:buSzPts val="800"/>
              <a:buChar char="◆"/>
              <a:defRPr sz="500"/>
            </a:lvl7pPr>
            <a:lvl8pPr indent="-279400" lvl="7" marL="3657600" algn="l">
              <a:lnSpc>
                <a:spcPct val="90000"/>
              </a:lnSpc>
              <a:spcBef>
                <a:spcPts val="1700"/>
              </a:spcBef>
              <a:spcAft>
                <a:spcPts val="0"/>
              </a:spcAft>
              <a:buClr>
                <a:srgbClr val="000000"/>
              </a:buClr>
              <a:buSzPts val="800"/>
              <a:buChar char="◇"/>
              <a:defRPr sz="500"/>
            </a:lvl8pPr>
            <a:lvl9pPr indent="-279400" lvl="8" marL="4114800" algn="l">
              <a:lnSpc>
                <a:spcPct val="90000"/>
              </a:lnSpc>
              <a:spcBef>
                <a:spcPts val="1700"/>
              </a:spcBef>
              <a:spcAft>
                <a:spcPts val="0"/>
              </a:spcAft>
              <a:buClr>
                <a:srgbClr val="000000"/>
              </a:buClr>
              <a:buSzPts val="800"/>
              <a:buChar char="▪"/>
              <a:defRPr sz="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95" name="Shape 95"/>
        <p:cNvGrpSpPr/>
        <p:nvPr/>
      </p:nvGrpSpPr>
      <p:grpSpPr>
        <a:xfrm>
          <a:off x="0" y="0"/>
          <a:ext cx="0" cy="0"/>
          <a:chOff x="0" y="0"/>
          <a:chExt cx="0" cy="0"/>
        </a:xfrm>
      </p:grpSpPr>
      <p:sp>
        <p:nvSpPr>
          <p:cNvPr id="96" name="Google Shape;96;p17"/>
          <p:cNvSpPr txBox="1"/>
          <p:nvPr>
            <p:ph type="title"/>
          </p:nvPr>
        </p:nvSpPr>
        <p:spPr>
          <a:xfrm>
            <a:off x="0" y="160740"/>
            <a:ext cx="7544269" cy="897726"/>
          </a:xfrm>
          <a:prstGeom prst="rect">
            <a:avLst/>
          </a:prstGeom>
          <a:solidFill>
            <a:srgbClr val="3880F8"/>
          </a:solidFill>
          <a:ln>
            <a:noFill/>
          </a:ln>
        </p:spPr>
        <p:txBody>
          <a:bodyPr anchorCtr="0" anchor="t" bIns="14300" lIns="14300" spcFirstLastPara="1" rIns="14300" wrap="square" tIns="14300">
            <a:normAutofit/>
          </a:bodyPr>
          <a:lstStyle>
            <a:lvl1pPr lvl="0" algn="l">
              <a:lnSpc>
                <a:spcPct val="80000"/>
              </a:lnSpc>
              <a:spcBef>
                <a:spcPts val="0"/>
              </a:spcBef>
              <a:spcAft>
                <a:spcPts val="0"/>
              </a:spcAft>
              <a:buClr>
                <a:srgbClr val="FFFFFF"/>
              </a:buClr>
              <a:buSzPts val="3000"/>
              <a:buFont typeface="Saira Light"/>
              <a:buNone/>
              <a:defRPr b="0" sz="3000">
                <a:solidFill>
                  <a:srgbClr val="FFFFFF"/>
                </a:solidFill>
                <a:latin typeface="Saira Light"/>
                <a:ea typeface="Saira Light"/>
                <a:cs typeface="Saira Light"/>
                <a:sym typeface="Saira Light"/>
              </a:defRPr>
            </a:lvl1pPr>
            <a:lvl2pPr lvl="1" algn="l">
              <a:lnSpc>
                <a:spcPct val="80000"/>
              </a:lnSpc>
              <a:spcBef>
                <a:spcPts val="0"/>
              </a:spcBef>
              <a:spcAft>
                <a:spcPts val="0"/>
              </a:spcAft>
              <a:buClr>
                <a:srgbClr val="000000"/>
              </a:buClr>
              <a:buSzPts val="700"/>
              <a:buNone/>
              <a:defRPr sz="500"/>
            </a:lvl2pPr>
            <a:lvl3pPr lvl="2" algn="l">
              <a:lnSpc>
                <a:spcPct val="80000"/>
              </a:lnSpc>
              <a:spcBef>
                <a:spcPts val="0"/>
              </a:spcBef>
              <a:spcAft>
                <a:spcPts val="0"/>
              </a:spcAft>
              <a:buClr>
                <a:srgbClr val="000000"/>
              </a:buClr>
              <a:buSzPts val="700"/>
              <a:buNone/>
              <a:defRPr sz="500"/>
            </a:lvl3pPr>
            <a:lvl4pPr lvl="3" algn="l">
              <a:lnSpc>
                <a:spcPct val="80000"/>
              </a:lnSpc>
              <a:spcBef>
                <a:spcPts val="0"/>
              </a:spcBef>
              <a:spcAft>
                <a:spcPts val="0"/>
              </a:spcAft>
              <a:buClr>
                <a:srgbClr val="000000"/>
              </a:buClr>
              <a:buSzPts val="700"/>
              <a:buNone/>
              <a:defRPr sz="500"/>
            </a:lvl4pPr>
            <a:lvl5pPr lvl="4" algn="l">
              <a:lnSpc>
                <a:spcPct val="80000"/>
              </a:lnSpc>
              <a:spcBef>
                <a:spcPts val="0"/>
              </a:spcBef>
              <a:spcAft>
                <a:spcPts val="0"/>
              </a:spcAft>
              <a:buClr>
                <a:srgbClr val="000000"/>
              </a:buClr>
              <a:buSzPts val="700"/>
              <a:buNone/>
              <a:defRPr sz="500"/>
            </a:lvl5pPr>
            <a:lvl6pPr lvl="5" algn="l">
              <a:lnSpc>
                <a:spcPct val="80000"/>
              </a:lnSpc>
              <a:spcBef>
                <a:spcPts val="0"/>
              </a:spcBef>
              <a:spcAft>
                <a:spcPts val="0"/>
              </a:spcAft>
              <a:buClr>
                <a:srgbClr val="000000"/>
              </a:buClr>
              <a:buSzPts val="700"/>
              <a:buNone/>
              <a:defRPr sz="500"/>
            </a:lvl6pPr>
            <a:lvl7pPr lvl="6" algn="l">
              <a:lnSpc>
                <a:spcPct val="80000"/>
              </a:lnSpc>
              <a:spcBef>
                <a:spcPts val="0"/>
              </a:spcBef>
              <a:spcAft>
                <a:spcPts val="0"/>
              </a:spcAft>
              <a:buClr>
                <a:srgbClr val="000000"/>
              </a:buClr>
              <a:buSzPts val="700"/>
              <a:buNone/>
              <a:defRPr sz="500"/>
            </a:lvl7pPr>
            <a:lvl8pPr lvl="7" algn="l">
              <a:lnSpc>
                <a:spcPct val="80000"/>
              </a:lnSpc>
              <a:spcBef>
                <a:spcPts val="0"/>
              </a:spcBef>
              <a:spcAft>
                <a:spcPts val="0"/>
              </a:spcAft>
              <a:buClr>
                <a:srgbClr val="000000"/>
              </a:buClr>
              <a:buSzPts val="700"/>
              <a:buNone/>
              <a:defRPr sz="500"/>
            </a:lvl8pPr>
            <a:lvl9pPr lvl="8" algn="l">
              <a:lnSpc>
                <a:spcPct val="80000"/>
              </a:lnSpc>
              <a:spcBef>
                <a:spcPts val="0"/>
              </a:spcBef>
              <a:spcAft>
                <a:spcPts val="0"/>
              </a:spcAft>
              <a:buClr>
                <a:srgbClr val="000000"/>
              </a:buClr>
              <a:buSzPts val="700"/>
              <a:buNone/>
              <a:defRPr sz="500"/>
            </a:lvl9pPr>
          </a:lstStyle>
          <a:p/>
        </p:txBody>
      </p:sp>
      <p:sp>
        <p:nvSpPr>
          <p:cNvPr id="97" name="Google Shape;97;p17"/>
          <p:cNvSpPr txBox="1"/>
          <p:nvPr>
            <p:ph idx="1" type="body"/>
          </p:nvPr>
        </p:nvSpPr>
        <p:spPr>
          <a:xfrm>
            <a:off x="0" y="672728"/>
            <a:ext cx="6179344" cy="540588"/>
          </a:xfrm>
          <a:prstGeom prst="rect">
            <a:avLst/>
          </a:prstGeom>
          <a:noFill/>
          <a:ln>
            <a:noFill/>
          </a:ln>
        </p:spPr>
        <p:txBody>
          <a:bodyPr anchorCtr="0" anchor="t" bIns="12850" lIns="12850" spcFirstLastPara="1" rIns="12850" wrap="square" tIns="12850">
            <a:normAutofit/>
          </a:bodyPr>
          <a:lstStyle>
            <a:lvl1pPr indent="-228600" lvl="0" marL="457200" algn="l">
              <a:lnSpc>
                <a:spcPct val="100000"/>
              </a:lnSpc>
              <a:spcBef>
                <a:spcPts val="0"/>
              </a:spcBef>
              <a:spcAft>
                <a:spcPts val="0"/>
              </a:spcAft>
              <a:buClr>
                <a:srgbClr val="000000"/>
              </a:buClr>
              <a:buSzPts val="1900"/>
              <a:buFont typeface="Saira Light"/>
              <a:buNone/>
              <a:defRPr sz="1900">
                <a:latin typeface="Saira Light"/>
                <a:ea typeface="Saira Light"/>
                <a:cs typeface="Saira Light"/>
                <a:sym typeface="Saira Light"/>
              </a:defRPr>
            </a:lvl1pPr>
            <a:lvl2pPr indent="-279400" lvl="1" marL="914400" algn="l">
              <a:lnSpc>
                <a:spcPct val="90000"/>
              </a:lnSpc>
              <a:spcBef>
                <a:spcPts val="1700"/>
              </a:spcBef>
              <a:spcAft>
                <a:spcPts val="0"/>
              </a:spcAft>
              <a:buClr>
                <a:srgbClr val="000000"/>
              </a:buClr>
              <a:buSzPts val="800"/>
              <a:buChar char="○"/>
              <a:defRPr sz="500"/>
            </a:lvl2pPr>
            <a:lvl3pPr indent="-279400" lvl="2" marL="1371600" algn="l">
              <a:lnSpc>
                <a:spcPct val="90000"/>
              </a:lnSpc>
              <a:spcBef>
                <a:spcPts val="1700"/>
              </a:spcBef>
              <a:spcAft>
                <a:spcPts val="0"/>
              </a:spcAft>
              <a:buClr>
                <a:srgbClr val="000000"/>
              </a:buClr>
              <a:buSzPts val="800"/>
              <a:buChar char="■"/>
              <a:defRPr sz="500"/>
            </a:lvl3pPr>
            <a:lvl4pPr indent="-279400" lvl="3" marL="1828800" algn="l">
              <a:lnSpc>
                <a:spcPct val="90000"/>
              </a:lnSpc>
              <a:spcBef>
                <a:spcPts val="1700"/>
              </a:spcBef>
              <a:spcAft>
                <a:spcPts val="0"/>
              </a:spcAft>
              <a:buClr>
                <a:srgbClr val="000000"/>
              </a:buClr>
              <a:buSzPts val="800"/>
              <a:buChar char="□"/>
              <a:defRPr sz="500"/>
            </a:lvl4pPr>
            <a:lvl5pPr indent="-279400" lvl="4" marL="2286000" algn="l">
              <a:lnSpc>
                <a:spcPct val="90000"/>
              </a:lnSpc>
              <a:spcBef>
                <a:spcPts val="1700"/>
              </a:spcBef>
              <a:spcAft>
                <a:spcPts val="0"/>
              </a:spcAft>
              <a:buClr>
                <a:srgbClr val="000000"/>
              </a:buClr>
              <a:buSzPts val="800"/>
              <a:buChar char="▸"/>
              <a:defRPr sz="500"/>
            </a:lvl5pPr>
            <a:lvl6pPr indent="-279400" lvl="5" marL="2743200" algn="l">
              <a:lnSpc>
                <a:spcPct val="90000"/>
              </a:lnSpc>
              <a:spcBef>
                <a:spcPts val="1700"/>
              </a:spcBef>
              <a:spcAft>
                <a:spcPts val="0"/>
              </a:spcAft>
              <a:buClr>
                <a:srgbClr val="000000"/>
              </a:buClr>
              <a:buSzPts val="800"/>
              <a:buChar char="▹"/>
              <a:defRPr sz="500"/>
            </a:lvl6pPr>
            <a:lvl7pPr indent="-279400" lvl="6" marL="3200400" algn="l">
              <a:lnSpc>
                <a:spcPct val="90000"/>
              </a:lnSpc>
              <a:spcBef>
                <a:spcPts val="1700"/>
              </a:spcBef>
              <a:spcAft>
                <a:spcPts val="0"/>
              </a:spcAft>
              <a:buClr>
                <a:srgbClr val="000000"/>
              </a:buClr>
              <a:buSzPts val="800"/>
              <a:buChar char="◆"/>
              <a:defRPr sz="500"/>
            </a:lvl7pPr>
            <a:lvl8pPr indent="-279400" lvl="7" marL="3657600" algn="l">
              <a:lnSpc>
                <a:spcPct val="90000"/>
              </a:lnSpc>
              <a:spcBef>
                <a:spcPts val="1700"/>
              </a:spcBef>
              <a:spcAft>
                <a:spcPts val="0"/>
              </a:spcAft>
              <a:buClr>
                <a:srgbClr val="000000"/>
              </a:buClr>
              <a:buSzPts val="800"/>
              <a:buChar char="◇"/>
              <a:defRPr sz="500"/>
            </a:lvl8pPr>
            <a:lvl9pPr indent="-279400" lvl="8" marL="4114800" algn="l">
              <a:lnSpc>
                <a:spcPct val="90000"/>
              </a:lnSpc>
              <a:spcBef>
                <a:spcPts val="1700"/>
              </a:spcBef>
              <a:spcAft>
                <a:spcPts val="0"/>
              </a:spcAft>
              <a:buClr>
                <a:srgbClr val="000000"/>
              </a:buClr>
              <a:buSzPts val="800"/>
              <a:buChar char="▪"/>
              <a:defRPr sz="500"/>
            </a:lvl9pPr>
          </a:lstStyle>
          <a:p/>
        </p:txBody>
      </p:sp>
      <p:sp>
        <p:nvSpPr>
          <p:cNvPr id="98" name="Google Shape;98;p17"/>
          <p:cNvSpPr txBox="1"/>
          <p:nvPr>
            <p:ph idx="2" type="body"/>
          </p:nvPr>
        </p:nvSpPr>
        <p:spPr>
          <a:xfrm>
            <a:off x="1117280" y="1650854"/>
            <a:ext cx="6179345" cy="2322004"/>
          </a:xfrm>
          <a:prstGeom prst="rect">
            <a:avLst/>
          </a:prstGeom>
          <a:noFill/>
          <a:ln>
            <a:noFill/>
          </a:ln>
        </p:spPr>
        <p:txBody>
          <a:bodyPr anchorCtr="0" anchor="t" bIns="14300" lIns="14300" spcFirstLastPara="1" rIns="14300" wrap="square" tIns="14300">
            <a:normAutofit/>
          </a:bodyPr>
          <a:lstStyle>
            <a:lvl1pPr indent="-361950" lvl="0" marL="457200" algn="l">
              <a:lnSpc>
                <a:spcPct val="90000"/>
              </a:lnSpc>
              <a:spcBef>
                <a:spcPts val="1700"/>
              </a:spcBef>
              <a:spcAft>
                <a:spcPts val="0"/>
              </a:spcAft>
              <a:buClr>
                <a:srgbClr val="000000"/>
              </a:buClr>
              <a:buSzPts val="2100"/>
              <a:buFont typeface="Saira Light"/>
              <a:buChar char="●"/>
              <a:defRPr sz="1700">
                <a:latin typeface="Saira Light"/>
                <a:ea typeface="Saira Light"/>
                <a:cs typeface="Saira Light"/>
                <a:sym typeface="Saira Light"/>
              </a:defRPr>
            </a:lvl1pPr>
            <a:lvl2pPr indent="-361950" lvl="1" marL="914400" algn="l">
              <a:lnSpc>
                <a:spcPct val="90000"/>
              </a:lnSpc>
              <a:spcBef>
                <a:spcPts val="1700"/>
              </a:spcBef>
              <a:spcAft>
                <a:spcPts val="0"/>
              </a:spcAft>
              <a:buClr>
                <a:srgbClr val="000000"/>
              </a:buClr>
              <a:buSzPts val="2100"/>
              <a:buFont typeface="Saira Light"/>
              <a:buChar char="○"/>
              <a:defRPr sz="1700">
                <a:latin typeface="Saira Light"/>
                <a:ea typeface="Saira Light"/>
                <a:cs typeface="Saira Light"/>
                <a:sym typeface="Saira Light"/>
              </a:defRPr>
            </a:lvl2pPr>
            <a:lvl3pPr indent="-361950" lvl="2" marL="1371600" algn="l">
              <a:lnSpc>
                <a:spcPct val="90000"/>
              </a:lnSpc>
              <a:spcBef>
                <a:spcPts val="1700"/>
              </a:spcBef>
              <a:spcAft>
                <a:spcPts val="0"/>
              </a:spcAft>
              <a:buClr>
                <a:srgbClr val="000000"/>
              </a:buClr>
              <a:buSzPts val="2100"/>
              <a:buFont typeface="Saira Light"/>
              <a:buChar char="■"/>
              <a:defRPr sz="1700">
                <a:latin typeface="Saira Light"/>
                <a:ea typeface="Saira Light"/>
                <a:cs typeface="Saira Light"/>
                <a:sym typeface="Saira Light"/>
              </a:defRPr>
            </a:lvl3pPr>
            <a:lvl4pPr indent="-361950" lvl="3" marL="1828800" algn="l">
              <a:lnSpc>
                <a:spcPct val="90000"/>
              </a:lnSpc>
              <a:spcBef>
                <a:spcPts val="1700"/>
              </a:spcBef>
              <a:spcAft>
                <a:spcPts val="0"/>
              </a:spcAft>
              <a:buClr>
                <a:srgbClr val="000000"/>
              </a:buClr>
              <a:buSzPts val="2100"/>
              <a:buFont typeface="Saira Light"/>
              <a:buChar char="□"/>
              <a:defRPr sz="1700">
                <a:latin typeface="Saira Light"/>
                <a:ea typeface="Saira Light"/>
                <a:cs typeface="Saira Light"/>
                <a:sym typeface="Saira Light"/>
              </a:defRPr>
            </a:lvl4pPr>
            <a:lvl5pPr indent="-361950" lvl="4" marL="2286000" algn="l">
              <a:lnSpc>
                <a:spcPct val="90000"/>
              </a:lnSpc>
              <a:spcBef>
                <a:spcPts val="1700"/>
              </a:spcBef>
              <a:spcAft>
                <a:spcPts val="0"/>
              </a:spcAft>
              <a:buClr>
                <a:srgbClr val="000000"/>
              </a:buClr>
              <a:buSzPts val="2100"/>
              <a:buFont typeface="Saira Light"/>
              <a:buChar char="▸"/>
              <a:defRPr sz="1700">
                <a:latin typeface="Saira Light"/>
                <a:ea typeface="Saira Light"/>
                <a:cs typeface="Saira Light"/>
                <a:sym typeface="Saira Light"/>
              </a:defRPr>
            </a:lvl5pPr>
            <a:lvl6pPr indent="-279400" lvl="5" marL="2743200" algn="l">
              <a:lnSpc>
                <a:spcPct val="90000"/>
              </a:lnSpc>
              <a:spcBef>
                <a:spcPts val="1700"/>
              </a:spcBef>
              <a:spcAft>
                <a:spcPts val="0"/>
              </a:spcAft>
              <a:buClr>
                <a:srgbClr val="000000"/>
              </a:buClr>
              <a:buSzPts val="800"/>
              <a:buChar char="▹"/>
              <a:defRPr sz="500"/>
            </a:lvl6pPr>
            <a:lvl7pPr indent="-279400" lvl="6" marL="3200400" algn="l">
              <a:lnSpc>
                <a:spcPct val="90000"/>
              </a:lnSpc>
              <a:spcBef>
                <a:spcPts val="1700"/>
              </a:spcBef>
              <a:spcAft>
                <a:spcPts val="0"/>
              </a:spcAft>
              <a:buClr>
                <a:srgbClr val="000000"/>
              </a:buClr>
              <a:buSzPts val="800"/>
              <a:buChar char="◆"/>
              <a:defRPr sz="500"/>
            </a:lvl7pPr>
            <a:lvl8pPr indent="-279400" lvl="7" marL="3657600" algn="l">
              <a:lnSpc>
                <a:spcPct val="90000"/>
              </a:lnSpc>
              <a:spcBef>
                <a:spcPts val="1700"/>
              </a:spcBef>
              <a:spcAft>
                <a:spcPts val="0"/>
              </a:spcAft>
              <a:buClr>
                <a:srgbClr val="000000"/>
              </a:buClr>
              <a:buSzPts val="800"/>
              <a:buChar char="◇"/>
              <a:defRPr sz="500"/>
            </a:lvl8pPr>
            <a:lvl9pPr indent="-279400" lvl="8" marL="4114800" algn="l">
              <a:lnSpc>
                <a:spcPct val="90000"/>
              </a:lnSpc>
              <a:spcBef>
                <a:spcPts val="1700"/>
              </a:spcBef>
              <a:spcAft>
                <a:spcPts val="0"/>
              </a:spcAft>
              <a:buClr>
                <a:srgbClr val="000000"/>
              </a:buClr>
              <a:buSzPts val="800"/>
              <a:buChar char="▪"/>
              <a:defRPr sz="500"/>
            </a:lvl9pPr>
          </a:lstStyle>
          <a:p/>
        </p:txBody>
      </p:sp>
      <p:pic>
        <p:nvPicPr>
          <p:cNvPr descr="WhatsApp Image 2021-01-18 at 09.08.37.jpeg" id="99" name="Google Shape;99;p17"/>
          <p:cNvPicPr preferRelativeResize="0"/>
          <p:nvPr/>
        </p:nvPicPr>
        <p:blipFill rotWithShape="1">
          <a:blip r:embed="rId2">
            <a:alphaModFix amt="34108"/>
          </a:blip>
          <a:srcRect b="0" l="0" r="0" t="0"/>
          <a:stretch/>
        </p:blipFill>
        <p:spPr>
          <a:xfrm>
            <a:off x="7544268" y="160433"/>
            <a:ext cx="1599732" cy="953811"/>
          </a:xfrm>
          <a:prstGeom prst="rect">
            <a:avLst/>
          </a:prstGeom>
          <a:noFill/>
          <a:ln>
            <a:noFill/>
          </a:ln>
        </p:spPr>
      </p:pic>
      <p:sp>
        <p:nvSpPr>
          <p:cNvPr id="100" name="Google Shape;100;p17"/>
          <p:cNvSpPr txBox="1"/>
          <p:nvPr>
            <p:ph idx="12" type="sldNum"/>
          </p:nvPr>
        </p:nvSpPr>
        <p:spPr>
          <a:xfrm>
            <a:off x="4511207" y="4315158"/>
            <a:ext cx="118072" cy="112167"/>
          </a:xfrm>
          <a:prstGeom prst="rect">
            <a:avLst/>
          </a:prstGeom>
          <a:noFill/>
          <a:ln>
            <a:noFill/>
          </a:ln>
        </p:spPr>
        <p:txBody>
          <a:bodyPr anchorCtr="0" anchor="b" bIns="14300" lIns="14300" spcFirstLastPara="1" rIns="14300" wrap="square" tIns="14300">
            <a:spAutoFit/>
          </a:bodyPr>
          <a:lstStyle>
            <a:lvl1pPr indent="0" lvl="0" marL="0" marR="0" algn="ctr">
              <a:lnSpc>
                <a:spcPct val="100000"/>
              </a:lnSpc>
              <a:spcBef>
                <a:spcPts val="0"/>
              </a:spcBef>
              <a:spcAft>
                <a:spcPts val="0"/>
              </a:spcAft>
              <a:buClr>
                <a:srgbClr val="000000"/>
              </a:buClr>
              <a:buSzPts val="600"/>
              <a:buFont typeface="Helvetica Neue"/>
              <a:buNone/>
              <a:defRPr sz="600"/>
            </a:lvl1pPr>
            <a:lvl2pPr indent="0" lvl="1" marL="0" marR="0" algn="ctr">
              <a:lnSpc>
                <a:spcPct val="100000"/>
              </a:lnSpc>
              <a:spcBef>
                <a:spcPts val="0"/>
              </a:spcBef>
              <a:spcAft>
                <a:spcPts val="0"/>
              </a:spcAft>
              <a:buClr>
                <a:srgbClr val="000000"/>
              </a:buClr>
              <a:buSzPts val="600"/>
              <a:buFont typeface="Helvetica Neue"/>
              <a:buNone/>
              <a:defRPr sz="600"/>
            </a:lvl2pPr>
            <a:lvl3pPr indent="0" lvl="2" marL="0" marR="0" algn="ctr">
              <a:lnSpc>
                <a:spcPct val="100000"/>
              </a:lnSpc>
              <a:spcBef>
                <a:spcPts val="0"/>
              </a:spcBef>
              <a:spcAft>
                <a:spcPts val="0"/>
              </a:spcAft>
              <a:buClr>
                <a:srgbClr val="000000"/>
              </a:buClr>
              <a:buSzPts val="600"/>
              <a:buFont typeface="Helvetica Neue"/>
              <a:buNone/>
              <a:defRPr sz="600"/>
            </a:lvl3pPr>
            <a:lvl4pPr indent="0" lvl="3" marL="0" marR="0" algn="ctr">
              <a:lnSpc>
                <a:spcPct val="100000"/>
              </a:lnSpc>
              <a:spcBef>
                <a:spcPts val="0"/>
              </a:spcBef>
              <a:spcAft>
                <a:spcPts val="0"/>
              </a:spcAft>
              <a:buClr>
                <a:srgbClr val="000000"/>
              </a:buClr>
              <a:buSzPts val="600"/>
              <a:buFont typeface="Helvetica Neue"/>
              <a:buNone/>
              <a:defRPr sz="600"/>
            </a:lvl4pPr>
            <a:lvl5pPr indent="0" lvl="4" marL="0" marR="0" algn="ctr">
              <a:lnSpc>
                <a:spcPct val="100000"/>
              </a:lnSpc>
              <a:spcBef>
                <a:spcPts val="0"/>
              </a:spcBef>
              <a:spcAft>
                <a:spcPts val="0"/>
              </a:spcAft>
              <a:buClr>
                <a:srgbClr val="000000"/>
              </a:buClr>
              <a:buSzPts val="600"/>
              <a:buFont typeface="Helvetica Neue"/>
              <a:buNone/>
              <a:defRPr sz="600"/>
            </a:lvl5pPr>
            <a:lvl6pPr indent="0" lvl="5" marL="0" marR="0" algn="ctr">
              <a:lnSpc>
                <a:spcPct val="100000"/>
              </a:lnSpc>
              <a:spcBef>
                <a:spcPts val="0"/>
              </a:spcBef>
              <a:spcAft>
                <a:spcPts val="0"/>
              </a:spcAft>
              <a:buClr>
                <a:srgbClr val="000000"/>
              </a:buClr>
              <a:buSzPts val="600"/>
              <a:buFont typeface="Helvetica Neue"/>
              <a:buNone/>
              <a:defRPr sz="600"/>
            </a:lvl6pPr>
            <a:lvl7pPr indent="0" lvl="6" marL="0" marR="0" algn="ctr">
              <a:lnSpc>
                <a:spcPct val="100000"/>
              </a:lnSpc>
              <a:spcBef>
                <a:spcPts val="0"/>
              </a:spcBef>
              <a:spcAft>
                <a:spcPts val="0"/>
              </a:spcAft>
              <a:buClr>
                <a:srgbClr val="000000"/>
              </a:buClr>
              <a:buSzPts val="600"/>
              <a:buFont typeface="Helvetica Neue"/>
              <a:buNone/>
              <a:defRPr sz="600"/>
            </a:lvl7pPr>
            <a:lvl8pPr indent="0" lvl="7" marL="0" marR="0" algn="ctr">
              <a:lnSpc>
                <a:spcPct val="100000"/>
              </a:lnSpc>
              <a:spcBef>
                <a:spcPts val="0"/>
              </a:spcBef>
              <a:spcAft>
                <a:spcPts val="0"/>
              </a:spcAft>
              <a:buClr>
                <a:srgbClr val="000000"/>
              </a:buClr>
              <a:buSzPts val="600"/>
              <a:buFont typeface="Helvetica Neue"/>
              <a:buNone/>
              <a:defRPr sz="600"/>
            </a:lvl8pPr>
            <a:lvl9pPr indent="0" lvl="8" marL="0" marR="0" algn="ctr">
              <a:lnSpc>
                <a:spcPct val="100000"/>
              </a:lnSpc>
              <a:spcBef>
                <a:spcPts val="0"/>
              </a:spcBef>
              <a:spcAft>
                <a:spcPts val="0"/>
              </a:spcAft>
              <a:buClr>
                <a:srgbClr val="000000"/>
              </a:buClr>
              <a:buSzPts val="600"/>
              <a:buFont typeface="Helvetica Neue"/>
              <a:buNone/>
              <a:defRPr sz="600"/>
            </a:lvl9pPr>
          </a:lstStyle>
          <a:p>
            <a:pPr indent="0" lvl="0" marL="0" rtl="0" algn="ctr">
              <a:spcBef>
                <a:spcPts val="0"/>
              </a:spcBef>
              <a:spcAft>
                <a:spcPts val="0"/>
              </a:spcAft>
              <a:buNone/>
            </a:pPr>
            <a:fld id="{00000000-1234-1234-1234-123412341234}" type="slidenum">
              <a:rPr lang="en"/>
              <a:t>‹#›</a:t>
            </a:fld>
            <a:endParaRPr sz="5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101" name="Shape 101"/>
        <p:cNvGrpSpPr/>
        <p:nvPr/>
      </p:nvGrpSpPr>
      <p:grpSpPr>
        <a:xfrm>
          <a:off x="0" y="0"/>
          <a:ext cx="0" cy="0"/>
          <a:chOff x="0" y="0"/>
          <a:chExt cx="0" cy="0"/>
        </a:xfrm>
      </p:grpSpPr>
      <p:pic>
        <p:nvPicPr>
          <p:cNvPr descr="Screen Shot 2021-02-28 at 11.10.21 PM.png" id="102" name="Google Shape;102;p18"/>
          <p:cNvPicPr preferRelativeResize="0"/>
          <p:nvPr/>
        </p:nvPicPr>
        <p:blipFill rotWithShape="1">
          <a:blip r:embed="rId2">
            <a:alphaModFix/>
          </a:blip>
          <a:srcRect b="0" l="0" r="0" t="0"/>
          <a:stretch/>
        </p:blipFill>
        <p:spPr>
          <a:xfrm>
            <a:off x="1143000" y="-10622"/>
            <a:ext cx="6858000" cy="946839"/>
          </a:xfrm>
          <a:prstGeom prst="rect">
            <a:avLst/>
          </a:prstGeom>
          <a:noFill/>
          <a:ln>
            <a:noFill/>
          </a:ln>
        </p:spPr>
      </p:pic>
      <p:sp>
        <p:nvSpPr>
          <p:cNvPr id="103" name="Google Shape;103;p18"/>
          <p:cNvSpPr txBox="1"/>
          <p:nvPr>
            <p:ph idx="1" type="body"/>
          </p:nvPr>
        </p:nvSpPr>
        <p:spPr>
          <a:xfrm>
            <a:off x="1645295" y="1372939"/>
            <a:ext cx="5853410" cy="3315147"/>
          </a:xfrm>
          <a:prstGeom prst="rect">
            <a:avLst/>
          </a:prstGeom>
          <a:noFill/>
          <a:ln>
            <a:noFill/>
          </a:ln>
        </p:spPr>
        <p:txBody>
          <a:bodyPr anchorCtr="0" anchor="ctr" bIns="26775" lIns="26775" spcFirstLastPara="1" rIns="26775" wrap="square" tIns="26775">
            <a:normAutofit/>
          </a:bodyPr>
          <a:lstStyle>
            <a:lvl1pPr indent="-317500" lvl="0" marL="457200" algn="l">
              <a:lnSpc>
                <a:spcPct val="100000"/>
              </a:lnSpc>
              <a:spcBef>
                <a:spcPts val="2200"/>
              </a:spcBef>
              <a:spcAft>
                <a:spcPts val="0"/>
              </a:spcAft>
              <a:buClr>
                <a:srgbClr val="000000"/>
              </a:buClr>
              <a:buSzPts val="1400"/>
              <a:buFont typeface="Saira"/>
              <a:buChar char="●"/>
              <a:defRPr sz="1900">
                <a:latin typeface="Saira"/>
                <a:ea typeface="Saira"/>
                <a:cs typeface="Saira"/>
                <a:sym typeface="Saira"/>
              </a:defRPr>
            </a:lvl1pPr>
            <a:lvl2pPr indent="-317500" lvl="1" marL="914400" algn="l">
              <a:lnSpc>
                <a:spcPct val="100000"/>
              </a:lnSpc>
              <a:spcBef>
                <a:spcPts val="2200"/>
              </a:spcBef>
              <a:spcAft>
                <a:spcPts val="0"/>
              </a:spcAft>
              <a:buClr>
                <a:srgbClr val="000000"/>
              </a:buClr>
              <a:buSzPts val="1400"/>
              <a:buFont typeface="Saira"/>
              <a:buChar char="○"/>
              <a:defRPr sz="1900">
                <a:latin typeface="Saira"/>
                <a:ea typeface="Saira"/>
                <a:cs typeface="Saira"/>
                <a:sym typeface="Saira"/>
              </a:defRPr>
            </a:lvl2pPr>
            <a:lvl3pPr indent="-317500" lvl="2" marL="1371600" algn="l">
              <a:lnSpc>
                <a:spcPct val="100000"/>
              </a:lnSpc>
              <a:spcBef>
                <a:spcPts val="2200"/>
              </a:spcBef>
              <a:spcAft>
                <a:spcPts val="0"/>
              </a:spcAft>
              <a:buClr>
                <a:srgbClr val="000000"/>
              </a:buClr>
              <a:buSzPts val="1400"/>
              <a:buFont typeface="Saira"/>
              <a:buChar char="■"/>
              <a:defRPr sz="1900">
                <a:latin typeface="Saira"/>
                <a:ea typeface="Saira"/>
                <a:cs typeface="Saira"/>
                <a:sym typeface="Saira"/>
              </a:defRPr>
            </a:lvl3pPr>
            <a:lvl4pPr indent="-317500" lvl="3" marL="1828800" algn="l">
              <a:lnSpc>
                <a:spcPct val="100000"/>
              </a:lnSpc>
              <a:spcBef>
                <a:spcPts val="2200"/>
              </a:spcBef>
              <a:spcAft>
                <a:spcPts val="0"/>
              </a:spcAft>
              <a:buClr>
                <a:srgbClr val="000000"/>
              </a:buClr>
              <a:buSzPts val="1400"/>
              <a:buFont typeface="Saira"/>
              <a:buChar char="□"/>
              <a:defRPr sz="1900">
                <a:latin typeface="Saira"/>
                <a:ea typeface="Saira"/>
                <a:cs typeface="Saira"/>
                <a:sym typeface="Saira"/>
              </a:defRPr>
            </a:lvl4pPr>
            <a:lvl5pPr indent="-317500" lvl="4" marL="2286000" algn="l">
              <a:lnSpc>
                <a:spcPct val="100000"/>
              </a:lnSpc>
              <a:spcBef>
                <a:spcPts val="2200"/>
              </a:spcBef>
              <a:spcAft>
                <a:spcPts val="0"/>
              </a:spcAft>
              <a:buClr>
                <a:srgbClr val="000000"/>
              </a:buClr>
              <a:buSzPts val="1400"/>
              <a:buFont typeface="Saira"/>
              <a:buChar char="▸"/>
              <a:defRPr sz="1900">
                <a:latin typeface="Saira"/>
                <a:ea typeface="Saira"/>
                <a:cs typeface="Saira"/>
                <a:sym typeface="Saira"/>
              </a:defRPr>
            </a:lvl5pPr>
            <a:lvl6pPr indent="-279400" lvl="5" marL="2743200" algn="l">
              <a:lnSpc>
                <a:spcPct val="90000"/>
              </a:lnSpc>
              <a:spcBef>
                <a:spcPts val="1700"/>
              </a:spcBef>
              <a:spcAft>
                <a:spcPts val="0"/>
              </a:spcAft>
              <a:buClr>
                <a:srgbClr val="000000"/>
              </a:buClr>
              <a:buSzPts val="800"/>
              <a:buChar char="▹"/>
              <a:defRPr sz="500"/>
            </a:lvl6pPr>
            <a:lvl7pPr indent="-279400" lvl="6" marL="3200400" algn="l">
              <a:lnSpc>
                <a:spcPct val="90000"/>
              </a:lnSpc>
              <a:spcBef>
                <a:spcPts val="1700"/>
              </a:spcBef>
              <a:spcAft>
                <a:spcPts val="0"/>
              </a:spcAft>
              <a:buClr>
                <a:srgbClr val="000000"/>
              </a:buClr>
              <a:buSzPts val="800"/>
              <a:buChar char="◆"/>
              <a:defRPr sz="500"/>
            </a:lvl7pPr>
            <a:lvl8pPr indent="-279400" lvl="7" marL="3657600" algn="l">
              <a:lnSpc>
                <a:spcPct val="90000"/>
              </a:lnSpc>
              <a:spcBef>
                <a:spcPts val="1700"/>
              </a:spcBef>
              <a:spcAft>
                <a:spcPts val="0"/>
              </a:spcAft>
              <a:buClr>
                <a:srgbClr val="000000"/>
              </a:buClr>
              <a:buSzPts val="800"/>
              <a:buChar char="◇"/>
              <a:defRPr sz="500"/>
            </a:lvl8pPr>
            <a:lvl9pPr indent="-279400" lvl="8" marL="4114800" algn="l">
              <a:lnSpc>
                <a:spcPct val="90000"/>
              </a:lnSpc>
              <a:spcBef>
                <a:spcPts val="1700"/>
              </a:spcBef>
              <a:spcAft>
                <a:spcPts val="0"/>
              </a:spcAft>
              <a:buClr>
                <a:srgbClr val="000000"/>
              </a:buClr>
              <a:buSzPts val="800"/>
              <a:buChar char="▪"/>
              <a:defRPr sz="500"/>
            </a:lvl9pPr>
          </a:lstStyle>
          <a:p/>
        </p:txBody>
      </p:sp>
      <p:sp>
        <p:nvSpPr>
          <p:cNvPr id="104" name="Google Shape;104;p18"/>
          <p:cNvSpPr/>
          <p:nvPr/>
        </p:nvSpPr>
        <p:spPr>
          <a:xfrm>
            <a:off x="1201307" y="42014"/>
            <a:ext cx="5181701" cy="767150"/>
          </a:xfrm>
          <a:prstGeom prst="rect">
            <a:avLst/>
          </a:prstGeom>
          <a:solidFill>
            <a:srgbClr val="266EFA"/>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5" name="Google Shape;105;p18"/>
          <p:cNvSpPr txBox="1"/>
          <p:nvPr>
            <p:ph type="title"/>
          </p:nvPr>
        </p:nvSpPr>
        <p:spPr>
          <a:xfrm>
            <a:off x="1082907" y="-157516"/>
            <a:ext cx="5307286" cy="1138536"/>
          </a:xfrm>
          <a:prstGeom prst="rect">
            <a:avLst/>
          </a:prstGeom>
          <a:noFill/>
          <a:ln>
            <a:noFill/>
          </a:ln>
        </p:spPr>
        <p:txBody>
          <a:bodyPr anchorCtr="0" anchor="ctr" bIns="26775" lIns="26775" spcFirstLastPara="1" rIns="26775" wrap="square" tIns="26775">
            <a:normAutofit/>
          </a:bodyPr>
          <a:lstStyle>
            <a:lvl1pPr lvl="0" algn="ctr">
              <a:lnSpc>
                <a:spcPct val="100000"/>
              </a:lnSpc>
              <a:spcBef>
                <a:spcPts val="0"/>
              </a:spcBef>
              <a:spcAft>
                <a:spcPts val="0"/>
              </a:spcAft>
              <a:buClr>
                <a:srgbClr val="FFFFFF"/>
              </a:buClr>
              <a:buSzPts val="1800"/>
              <a:buFont typeface="Saira"/>
              <a:buNone/>
              <a:defRPr b="0" sz="1800">
                <a:solidFill>
                  <a:srgbClr val="FFFFFF"/>
                </a:solidFill>
                <a:latin typeface="Saira"/>
                <a:ea typeface="Saira"/>
                <a:cs typeface="Saira"/>
                <a:sym typeface="Saira"/>
              </a:defRPr>
            </a:lvl1pPr>
            <a:lvl2pPr lvl="1" algn="l">
              <a:lnSpc>
                <a:spcPct val="80000"/>
              </a:lnSpc>
              <a:spcBef>
                <a:spcPts val="0"/>
              </a:spcBef>
              <a:spcAft>
                <a:spcPts val="0"/>
              </a:spcAft>
              <a:buClr>
                <a:srgbClr val="000000"/>
              </a:buClr>
              <a:buSzPts val="700"/>
              <a:buNone/>
              <a:defRPr sz="500"/>
            </a:lvl2pPr>
            <a:lvl3pPr lvl="2" algn="l">
              <a:lnSpc>
                <a:spcPct val="80000"/>
              </a:lnSpc>
              <a:spcBef>
                <a:spcPts val="0"/>
              </a:spcBef>
              <a:spcAft>
                <a:spcPts val="0"/>
              </a:spcAft>
              <a:buClr>
                <a:srgbClr val="000000"/>
              </a:buClr>
              <a:buSzPts val="700"/>
              <a:buNone/>
              <a:defRPr sz="500"/>
            </a:lvl3pPr>
            <a:lvl4pPr lvl="3" algn="l">
              <a:lnSpc>
                <a:spcPct val="80000"/>
              </a:lnSpc>
              <a:spcBef>
                <a:spcPts val="0"/>
              </a:spcBef>
              <a:spcAft>
                <a:spcPts val="0"/>
              </a:spcAft>
              <a:buClr>
                <a:srgbClr val="000000"/>
              </a:buClr>
              <a:buSzPts val="700"/>
              <a:buNone/>
              <a:defRPr sz="500"/>
            </a:lvl4pPr>
            <a:lvl5pPr lvl="4" algn="l">
              <a:lnSpc>
                <a:spcPct val="80000"/>
              </a:lnSpc>
              <a:spcBef>
                <a:spcPts val="0"/>
              </a:spcBef>
              <a:spcAft>
                <a:spcPts val="0"/>
              </a:spcAft>
              <a:buClr>
                <a:srgbClr val="000000"/>
              </a:buClr>
              <a:buSzPts val="700"/>
              <a:buNone/>
              <a:defRPr sz="500"/>
            </a:lvl5pPr>
            <a:lvl6pPr lvl="5" algn="l">
              <a:lnSpc>
                <a:spcPct val="80000"/>
              </a:lnSpc>
              <a:spcBef>
                <a:spcPts val="0"/>
              </a:spcBef>
              <a:spcAft>
                <a:spcPts val="0"/>
              </a:spcAft>
              <a:buClr>
                <a:srgbClr val="000000"/>
              </a:buClr>
              <a:buSzPts val="700"/>
              <a:buNone/>
              <a:defRPr sz="500"/>
            </a:lvl6pPr>
            <a:lvl7pPr lvl="6" algn="l">
              <a:lnSpc>
                <a:spcPct val="80000"/>
              </a:lnSpc>
              <a:spcBef>
                <a:spcPts val="0"/>
              </a:spcBef>
              <a:spcAft>
                <a:spcPts val="0"/>
              </a:spcAft>
              <a:buClr>
                <a:srgbClr val="000000"/>
              </a:buClr>
              <a:buSzPts val="700"/>
              <a:buNone/>
              <a:defRPr sz="500"/>
            </a:lvl7pPr>
            <a:lvl8pPr lvl="7" algn="l">
              <a:lnSpc>
                <a:spcPct val="80000"/>
              </a:lnSpc>
              <a:spcBef>
                <a:spcPts val="0"/>
              </a:spcBef>
              <a:spcAft>
                <a:spcPts val="0"/>
              </a:spcAft>
              <a:buClr>
                <a:srgbClr val="000000"/>
              </a:buClr>
              <a:buSzPts val="700"/>
              <a:buNone/>
              <a:defRPr sz="500"/>
            </a:lvl8pPr>
            <a:lvl9pPr lvl="8" algn="l">
              <a:lnSpc>
                <a:spcPct val="80000"/>
              </a:lnSpc>
              <a:spcBef>
                <a:spcPts val="0"/>
              </a:spcBef>
              <a:spcAft>
                <a:spcPts val="0"/>
              </a:spcAft>
              <a:buClr>
                <a:srgbClr val="000000"/>
              </a:buClr>
              <a:buSzPts val="700"/>
              <a:buNone/>
              <a:defRPr sz="500"/>
            </a:lvl9pPr>
          </a:lstStyle>
          <a:p/>
        </p:txBody>
      </p:sp>
      <p:sp>
        <p:nvSpPr>
          <p:cNvPr id="106" name="Google Shape;106;p18"/>
          <p:cNvSpPr txBox="1"/>
          <p:nvPr>
            <p:ph idx="12" type="sldNum"/>
          </p:nvPr>
        </p:nvSpPr>
        <p:spPr>
          <a:xfrm>
            <a:off x="4475930" y="4878958"/>
            <a:ext cx="185442" cy="191691"/>
          </a:xfrm>
          <a:prstGeom prst="rect">
            <a:avLst/>
          </a:prstGeom>
          <a:noFill/>
          <a:ln>
            <a:noFill/>
          </a:ln>
        </p:spPr>
        <p:txBody>
          <a:bodyPr anchorCtr="0" anchor="t" bIns="26775" lIns="26775" spcFirstLastPara="1" rIns="26775" wrap="square" tIns="26775">
            <a:spAutoFit/>
          </a:bodyPr>
          <a:lstStyle>
            <a:lvl1pPr indent="0" lvl="0" marL="0" marR="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
  <p:cSld name="CUSTOM_1">
    <p:spTree>
      <p:nvGrpSpPr>
        <p:cNvPr id="107" name="Shape 107"/>
        <p:cNvGrpSpPr/>
        <p:nvPr/>
      </p:nvGrpSpPr>
      <p:grpSpPr>
        <a:xfrm>
          <a:off x="0" y="0"/>
          <a:ext cx="0" cy="0"/>
          <a:chOff x="0" y="0"/>
          <a:chExt cx="0" cy="0"/>
        </a:xfrm>
      </p:grpSpPr>
      <p:sp>
        <p:nvSpPr>
          <p:cNvPr id="108" name="Google Shape;108;p19"/>
          <p:cNvSpPr txBox="1"/>
          <p:nvPr>
            <p:ph idx="12" type="sldNum"/>
          </p:nvPr>
        </p:nvSpPr>
        <p:spPr>
          <a:xfrm>
            <a:off x="4499189" y="4812635"/>
            <a:ext cx="330660" cy="3263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1pPr>
            <a:lvl2pPr indent="0" lvl="1"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2pPr>
            <a:lvl3pPr indent="0" lvl="2"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3pPr>
            <a:lvl4pPr indent="0" lvl="3"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4pPr>
            <a:lvl5pPr indent="0" lvl="4"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5pPr>
            <a:lvl6pPr indent="0" lvl="5"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6pPr>
            <a:lvl7pPr indent="0" lvl="6"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7pPr>
            <a:lvl8pPr indent="0" lvl="7"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8pPr>
            <a:lvl9pPr indent="0" lvl="8" marL="0" marR="0" algn="ctr">
              <a:lnSpc>
                <a:spcPct val="100000"/>
              </a:lnSpc>
              <a:spcBef>
                <a:spcPts val="0"/>
              </a:spcBef>
              <a:spcAft>
                <a:spcPts val="0"/>
              </a:spcAft>
              <a:buClr>
                <a:srgbClr val="595959"/>
              </a:buClr>
              <a:buSzPts val="1000"/>
              <a:buFont typeface="Arial"/>
              <a:buNone/>
              <a:defRPr sz="1000">
                <a:solidFill>
                  <a:srgbClr val="595959"/>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sz="500">
              <a:solidFill>
                <a:schemeClr val="dk2"/>
              </a:solidFill>
            </a:endParaRPr>
          </a:p>
        </p:txBody>
      </p:sp>
      <p:cxnSp>
        <p:nvCxnSpPr>
          <p:cNvPr id="109" name="Google Shape;109;p19"/>
          <p:cNvCxnSpPr/>
          <p:nvPr/>
        </p:nvCxnSpPr>
        <p:spPr>
          <a:xfrm flipH="1">
            <a:off x="375363" y="602175"/>
            <a:ext cx="8425913" cy="26100"/>
          </a:xfrm>
          <a:prstGeom prst="straightConnector1">
            <a:avLst/>
          </a:prstGeom>
          <a:noFill/>
          <a:ln cap="flat" cmpd="sng" w="9525">
            <a:solidFill>
              <a:srgbClr val="666666"/>
            </a:solidFill>
            <a:prstDash val="solid"/>
            <a:round/>
            <a:headEnd len="sm" w="sm" type="none"/>
            <a:tailEnd len="sm" w="sm" type="none"/>
          </a:ln>
        </p:spPr>
      </p:cxnSp>
      <p:cxnSp>
        <p:nvCxnSpPr>
          <p:cNvPr id="110" name="Google Shape;110;p19"/>
          <p:cNvCxnSpPr/>
          <p:nvPr/>
        </p:nvCxnSpPr>
        <p:spPr>
          <a:xfrm flipH="1">
            <a:off x="451572" y="621792"/>
            <a:ext cx="8425913" cy="26100"/>
          </a:xfrm>
          <a:prstGeom prst="straightConnector1">
            <a:avLst/>
          </a:prstGeom>
          <a:noFill/>
          <a:ln cap="flat" cmpd="sng" w="9525">
            <a:solidFill>
              <a:srgbClr val="A64D79"/>
            </a:solidFill>
            <a:prstDash val="solid"/>
            <a:round/>
            <a:headEnd len="sm" w="sm" type="none"/>
            <a:tailEnd len="sm" w="sm" type="none"/>
          </a:ln>
        </p:spPr>
      </p:cxnSp>
      <p:cxnSp>
        <p:nvCxnSpPr>
          <p:cNvPr id="111" name="Google Shape;111;p19"/>
          <p:cNvCxnSpPr/>
          <p:nvPr/>
        </p:nvCxnSpPr>
        <p:spPr>
          <a:xfrm flipH="1">
            <a:off x="344129" y="4793541"/>
            <a:ext cx="8488350" cy="12601"/>
          </a:xfrm>
          <a:prstGeom prst="straightConnector1">
            <a:avLst/>
          </a:prstGeom>
          <a:noFill/>
          <a:ln cap="flat" cmpd="sng" w="9525">
            <a:solidFill>
              <a:srgbClr val="A64D79"/>
            </a:solidFill>
            <a:prstDash val="solid"/>
            <a:round/>
            <a:headEnd len="sm" w="sm" type="none"/>
            <a:tailEnd len="sm" w="sm" type="none"/>
          </a:ln>
        </p:spPr>
      </p:cxnSp>
      <p:sp>
        <p:nvSpPr>
          <p:cNvPr id="112" name="Google Shape;112;p19"/>
          <p:cNvSpPr txBox="1"/>
          <p:nvPr>
            <p:ph type="title"/>
          </p:nvPr>
        </p:nvSpPr>
        <p:spPr>
          <a:xfrm>
            <a:off x="409476" y="136475"/>
            <a:ext cx="4763700" cy="393638"/>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A64D79"/>
              </a:buClr>
              <a:buSzPts val="2500"/>
              <a:buFont typeface="Helvetica Neue"/>
              <a:buNone/>
              <a:defRPr b="0" sz="2500">
                <a:solidFill>
                  <a:srgbClr val="A64D79"/>
                </a:solidFill>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700"/>
              <a:buNone/>
              <a:defRPr sz="500"/>
            </a:lvl2pPr>
            <a:lvl3pPr lvl="2" algn="l">
              <a:lnSpc>
                <a:spcPct val="80000"/>
              </a:lnSpc>
              <a:spcBef>
                <a:spcPts val="0"/>
              </a:spcBef>
              <a:spcAft>
                <a:spcPts val="0"/>
              </a:spcAft>
              <a:buClr>
                <a:srgbClr val="000000"/>
              </a:buClr>
              <a:buSzPts val="700"/>
              <a:buNone/>
              <a:defRPr sz="500"/>
            </a:lvl3pPr>
            <a:lvl4pPr lvl="3" algn="l">
              <a:lnSpc>
                <a:spcPct val="80000"/>
              </a:lnSpc>
              <a:spcBef>
                <a:spcPts val="0"/>
              </a:spcBef>
              <a:spcAft>
                <a:spcPts val="0"/>
              </a:spcAft>
              <a:buClr>
                <a:srgbClr val="000000"/>
              </a:buClr>
              <a:buSzPts val="700"/>
              <a:buNone/>
              <a:defRPr sz="500"/>
            </a:lvl4pPr>
            <a:lvl5pPr lvl="4" algn="l">
              <a:lnSpc>
                <a:spcPct val="80000"/>
              </a:lnSpc>
              <a:spcBef>
                <a:spcPts val="0"/>
              </a:spcBef>
              <a:spcAft>
                <a:spcPts val="0"/>
              </a:spcAft>
              <a:buClr>
                <a:srgbClr val="000000"/>
              </a:buClr>
              <a:buSzPts val="700"/>
              <a:buNone/>
              <a:defRPr sz="500"/>
            </a:lvl5pPr>
            <a:lvl6pPr lvl="5" algn="l">
              <a:lnSpc>
                <a:spcPct val="80000"/>
              </a:lnSpc>
              <a:spcBef>
                <a:spcPts val="0"/>
              </a:spcBef>
              <a:spcAft>
                <a:spcPts val="0"/>
              </a:spcAft>
              <a:buClr>
                <a:srgbClr val="000000"/>
              </a:buClr>
              <a:buSzPts val="700"/>
              <a:buNone/>
              <a:defRPr sz="500"/>
            </a:lvl6pPr>
            <a:lvl7pPr lvl="6" algn="l">
              <a:lnSpc>
                <a:spcPct val="80000"/>
              </a:lnSpc>
              <a:spcBef>
                <a:spcPts val="0"/>
              </a:spcBef>
              <a:spcAft>
                <a:spcPts val="0"/>
              </a:spcAft>
              <a:buClr>
                <a:srgbClr val="000000"/>
              </a:buClr>
              <a:buSzPts val="700"/>
              <a:buNone/>
              <a:defRPr sz="500"/>
            </a:lvl7pPr>
            <a:lvl8pPr lvl="7" algn="l">
              <a:lnSpc>
                <a:spcPct val="80000"/>
              </a:lnSpc>
              <a:spcBef>
                <a:spcPts val="0"/>
              </a:spcBef>
              <a:spcAft>
                <a:spcPts val="0"/>
              </a:spcAft>
              <a:buClr>
                <a:srgbClr val="000000"/>
              </a:buClr>
              <a:buSzPts val="700"/>
              <a:buNone/>
              <a:defRPr sz="500"/>
            </a:lvl8pPr>
            <a:lvl9pPr lvl="8" algn="l">
              <a:lnSpc>
                <a:spcPct val="80000"/>
              </a:lnSpc>
              <a:spcBef>
                <a:spcPts val="0"/>
              </a:spcBef>
              <a:spcAft>
                <a:spcPts val="0"/>
              </a:spcAft>
              <a:buClr>
                <a:srgbClr val="000000"/>
              </a:buClr>
              <a:buSzPts val="700"/>
              <a:buNone/>
              <a:defRPr sz="500"/>
            </a:lvl9pPr>
          </a:lstStyle>
          <a:p/>
        </p:txBody>
      </p:sp>
      <p:pic>
        <p:nvPicPr>
          <p:cNvPr descr="Google Shape;33;p4" id="113" name="Google Shape;113;p19"/>
          <p:cNvPicPr preferRelativeResize="0"/>
          <p:nvPr/>
        </p:nvPicPr>
        <p:blipFill rotWithShape="1">
          <a:blip r:embed="rId2">
            <a:alphaModFix/>
          </a:blip>
          <a:srcRect b="0" l="0" r="0" t="0"/>
          <a:stretch/>
        </p:blipFill>
        <p:spPr>
          <a:xfrm>
            <a:off x="1340368" y="4818950"/>
            <a:ext cx="594722" cy="313650"/>
          </a:xfrm>
          <a:prstGeom prst="rect">
            <a:avLst/>
          </a:prstGeom>
          <a:noFill/>
          <a:ln>
            <a:noFill/>
          </a:ln>
        </p:spPr>
      </p:pic>
      <p:pic>
        <p:nvPicPr>
          <p:cNvPr descr="Google Shape;34;p4" id="114" name="Google Shape;114;p19"/>
          <p:cNvPicPr preferRelativeResize="0"/>
          <p:nvPr/>
        </p:nvPicPr>
        <p:blipFill rotWithShape="1">
          <a:blip r:embed="rId3">
            <a:alphaModFix/>
          </a:blip>
          <a:srcRect b="16649" l="0" r="0" t="12256"/>
          <a:stretch/>
        </p:blipFill>
        <p:spPr>
          <a:xfrm>
            <a:off x="375322" y="4852088"/>
            <a:ext cx="965045" cy="2473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3" name="Google Shape;23;p3"/>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24" name="Google Shape;24;p3"/>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pic>
        <p:nvPicPr>
          <p:cNvPr id="25" name="Google Shape;25;p3"/>
          <p:cNvPicPr preferRelativeResize="0"/>
          <p:nvPr/>
        </p:nvPicPr>
        <p:blipFill rotWithShape="1">
          <a:blip r:embed="rId4">
            <a:alphaModFix/>
          </a:blip>
          <a:srcRect b="26579" l="0" r="0" t="22869"/>
          <a:stretch/>
        </p:blipFill>
        <p:spPr>
          <a:xfrm>
            <a:off x="5976900" y="279013"/>
            <a:ext cx="2495549" cy="8254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89225"/>
          </a:xfrm>
          <a:prstGeom prst="rect">
            <a:avLst/>
          </a:prstGeom>
          <a:noFill/>
          <a:ln>
            <a:noFill/>
          </a:ln>
        </p:spPr>
      </p:pic>
      <p:sp>
        <p:nvSpPr>
          <p:cNvPr id="28" name="Google Shape;28;p4"/>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4"/>
          <p:cNvCxnSpPr/>
          <p:nvPr/>
        </p:nvCxnSpPr>
        <p:spPr>
          <a:xfrm>
            <a:off x="396358" y="4649935"/>
            <a:ext cx="8520600" cy="0"/>
          </a:xfrm>
          <a:prstGeom prst="straightConnector1">
            <a:avLst/>
          </a:prstGeom>
          <a:noFill/>
          <a:ln cap="flat" cmpd="sng" w="9525">
            <a:solidFill>
              <a:srgbClr val="000000"/>
            </a:solidFill>
            <a:prstDash val="solid"/>
            <a:round/>
            <a:headEnd len="med" w="med" type="none"/>
            <a:tailEnd len="med" w="med" type="none"/>
          </a:ln>
        </p:spPr>
      </p:cxnSp>
      <p:pic>
        <p:nvPicPr>
          <p:cNvPr id="31" name="Google Shape;31;p4"/>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sp>
        <p:nvSpPr>
          <p:cNvPr id="32" name="Google Shape;32;p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lvl1pPr indent="-342900" lvl="0" marL="457200" rtl="0">
              <a:lnSpc>
                <a:spcPct val="150000"/>
              </a:lnSpc>
              <a:spcBef>
                <a:spcPts val="0"/>
              </a:spcBef>
              <a:spcAft>
                <a:spcPts val="0"/>
              </a:spcAft>
              <a:buClr>
                <a:srgbClr val="674EA7"/>
              </a:buClr>
              <a:buSzPts val="1800"/>
              <a:buChar char="●"/>
              <a:defRPr>
                <a:solidFill>
                  <a:srgbClr val="674EA7"/>
                </a:solidFill>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pic>
        <p:nvPicPr>
          <p:cNvPr id="33" name="Google Shape;33;p4"/>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0" y="0"/>
            <a:ext cx="9144000" cy="596150"/>
          </a:xfrm>
          <a:prstGeom prst="rect">
            <a:avLst/>
          </a:prstGeom>
          <a:noFill/>
          <a:ln>
            <a:noFill/>
          </a:ln>
        </p:spPr>
      </p:pic>
      <p:sp>
        <p:nvSpPr>
          <p:cNvPr id="36" name="Google Shape;36;p5"/>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5"/>
          <p:cNvCxnSpPr/>
          <p:nvPr/>
        </p:nvCxnSpPr>
        <p:spPr>
          <a:xfrm>
            <a:off x="396358" y="4656815"/>
            <a:ext cx="8520600" cy="0"/>
          </a:xfrm>
          <a:prstGeom prst="straightConnector1">
            <a:avLst/>
          </a:prstGeom>
          <a:noFill/>
          <a:ln cap="flat" cmpd="sng" w="9525">
            <a:solidFill>
              <a:srgbClr val="000000"/>
            </a:solidFill>
            <a:prstDash val="solid"/>
            <a:round/>
            <a:headEnd len="med" w="med" type="none"/>
            <a:tailEnd len="med" w="med" type="none"/>
          </a:ln>
        </p:spPr>
      </p:cxnSp>
      <p:pic>
        <p:nvPicPr>
          <p:cNvPr id="39" name="Google Shape;39;p5"/>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pic>
        <p:nvPicPr>
          <p:cNvPr id="40" name="Google Shape;40;p5"/>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 name="Shape 41"/>
        <p:cNvGrpSpPr/>
        <p:nvPr/>
      </p:nvGrpSpPr>
      <p:grpSpPr>
        <a:xfrm>
          <a:off x="0" y="0"/>
          <a:ext cx="0" cy="0"/>
          <a:chOff x="0" y="0"/>
          <a:chExt cx="0" cy="0"/>
        </a:xfrm>
      </p:grpSpPr>
      <p:sp>
        <p:nvSpPr>
          <p:cNvPr id="42" name="Google Shape;42;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2">
            <a:alphaModFix/>
          </a:blip>
          <a:stretch>
            <a:fillRect/>
          </a:stretch>
        </p:blipFill>
        <p:spPr>
          <a:xfrm>
            <a:off x="0" y="0"/>
            <a:ext cx="9144000" cy="758351"/>
          </a:xfrm>
          <a:prstGeom prst="rect">
            <a:avLst/>
          </a:prstGeom>
          <a:noFill/>
          <a:ln>
            <a:noFill/>
          </a:ln>
        </p:spPr>
      </p:pic>
      <p:sp>
        <p:nvSpPr>
          <p:cNvPr id="52" name="Google Shape;52;p8"/>
          <p:cNvSpPr txBox="1"/>
          <p:nvPr>
            <p:ph type="title"/>
          </p:nvPr>
        </p:nvSpPr>
        <p:spPr>
          <a:xfrm>
            <a:off x="311700" y="76600"/>
            <a:ext cx="8520600" cy="61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Encode Sans SemiBold"/>
              <a:buChar char="●"/>
              <a:defRPr sz="1800">
                <a:solidFill>
                  <a:schemeClr val="dk2"/>
                </a:solidFill>
                <a:latin typeface="Encode Sans SemiBold"/>
                <a:ea typeface="Encode Sans SemiBold"/>
                <a:cs typeface="Encode Sans SemiBold"/>
                <a:sym typeface="Encode Sans SemiBold"/>
              </a:defRPr>
            </a:lvl1pPr>
            <a:lvl2pPr indent="-317500" lvl="1" marL="914400">
              <a:lnSpc>
                <a:spcPct val="115000"/>
              </a:lnSpc>
              <a:spcBef>
                <a:spcPts val="0"/>
              </a:spcBef>
              <a:spcAft>
                <a:spcPts val="0"/>
              </a:spcAft>
              <a:buClr>
                <a:schemeClr val="dk2"/>
              </a:buClr>
              <a:buSzPts val="1400"/>
              <a:buFont typeface="Encode Sans"/>
              <a:buChar char="○"/>
              <a:defRPr>
                <a:solidFill>
                  <a:schemeClr val="dk2"/>
                </a:solidFill>
                <a:latin typeface="Encode Sans"/>
                <a:ea typeface="Encode Sans"/>
                <a:cs typeface="Encode Sans"/>
                <a:sym typeface="Encode Sans"/>
              </a:defRPr>
            </a:lvl2pPr>
            <a:lvl3pPr indent="-317500" lvl="2" marL="13716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indent="-317500" lvl="3" marL="1828800">
              <a:lnSpc>
                <a:spcPct val="115000"/>
              </a:lnSpc>
              <a:spcBef>
                <a:spcPts val="0"/>
              </a:spcBef>
              <a:spcAft>
                <a:spcPts val="0"/>
              </a:spcAft>
              <a:buClr>
                <a:schemeClr val="dk2"/>
              </a:buClr>
              <a:buSzPts val="1400"/>
              <a:buFont typeface="IBM Plex Mono Light"/>
              <a:buChar char="□"/>
              <a:defRPr>
                <a:solidFill>
                  <a:schemeClr val="dk2"/>
                </a:solidFill>
                <a:latin typeface="IBM Plex Mono Light"/>
                <a:ea typeface="IBM Plex Mono Light"/>
                <a:cs typeface="IBM Plex Mono Light"/>
                <a:sym typeface="IBM Plex Mono Light"/>
              </a:defRPr>
            </a:lvl4pPr>
            <a:lvl5pPr indent="-317500" lvl="4" marL="2286000">
              <a:lnSpc>
                <a:spcPct val="115000"/>
              </a:lnSpc>
              <a:spcBef>
                <a:spcPts val="0"/>
              </a:spcBef>
              <a:spcAft>
                <a:spcPts val="0"/>
              </a:spcAft>
              <a:buClr>
                <a:schemeClr val="dk2"/>
              </a:buClr>
              <a:buSzPts val="1400"/>
              <a:buFont typeface="IBM Plex Mono ExtraLight"/>
              <a:buChar char="▸"/>
              <a:defRPr>
                <a:solidFill>
                  <a:schemeClr val="dk2"/>
                </a:solidFill>
                <a:latin typeface="IBM Plex Mono ExtraLight"/>
                <a:ea typeface="IBM Plex Mono ExtraLight"/>
                <a:cs typeface="IBM Plex Mono ExtraLight"/>
                <a:sym typeface="IBM Plex Mono ExtraLight"/>
              </a:defRPr>
            </a:lvl5pPr>
            <a:lvl6pPr indent="-317500" lvl="5" marL="27432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6pPr>
            <a:lvl7pPr indent="-317500" lvl="6" marL="32004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7pPr>
            <a:lvl8pPr indent="-317500" lvl="7" marL="36576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8pPr>
            <a:lvl9pPr indent="-317500" lvl="8" marL="41148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6"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32.png"/><Relationship Id="rId5"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image" Target="../media/image47.png"/><Relationship Id="rId12"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5.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playground.tensorflow.org/" TargetMode="External"/><Relationship Id="rId4" Type="http://schemas.openxmlformats.org/officeDocument/2006/relationships/hyperlink" Target="http://ai.friendly.com" TargetMode="External"/><Relationship Id="rId5" Type="http://schemas.openxmlformats.org/officeDocument/2006/relationships/image" Target="../media/image48.png"/><Relationship Id="rId6" Type="http://schemas.openxmlformats.org/officeDocument/2006/relationships/hyperlink" Target="http://playground.tensorflow.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0"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7.png"/><Relationship Id="rId9" Type="http://schemas.openxmlformats.org/officeDocument/2006/relationships/image" Target="../media/image47.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41.png"/><Relationship Id="rId8"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7.png"/><Relationship Id="rId5" Type="http://schemas.openxmlformats.org/officeDocument/2006/relationships/image" Target="../media/image56.png"/><Relationship Id="rId6" Type="http://schemas.openxmlformats.org/officeDocument/2006/relationships/image" Target="../media/image63.png"/><Relationship Id="rId7" Type="http://schemas.openxmlformats.org/officeDocument/2006/relationships/image" Target="../media/image60.png"/><Relationship Id="rId8"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ctrTitle"/>
          </p:nvPr>
        </p:nvSpPr>
        <p:spPr>
          <a:xfrm>
            <a:off x="311700" y="2053762"/>
            <a:ext cx="8520600" cy="1451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
        <p:nvSpPr>
          <p:cNvPr id="122" name="Google Shape;12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76600"/>
            <a:ext cx="8520600" cy="460200"/>
          </a:xfrm>
          <a:prstGeom prst="rect">
            <a:avLst/>
          </a:prstGeom>
          <a:noFill/>
          <a:ln>
            <a:noFill/>
          </a:ln>
        </p:spPr>
        <p:txBody>
          <a:bodyPr anchorCtr="0" anchor="ctr" bIns="26775" lIns="26775" spcFirstLastPara="1" rIns="26775" wrap="square" tIns="26775">
            <a:normAutofit/>
          </a:bodyPr>
          <a:lstStyle/>
          <a:p>
            <a:pPr indent="0" lvl="0" marL="0" rtl="0" algn="l">
              <a:lnSpc>
                <a:spcPct val="100000"/>
              </a:lnSpc>
              <a:spcBef>
                <a:spcPts val="0"/>
              </a:spcBef>
              <a:spcAft>
                <a:spcPts val="0"/>
              </a:spcAft>
              <a:buClr>
                <a:srgbClr val="FFFFFF"/>
              </a:buClr>
              <a:buSzPts val="1800"/>
              <a:buFont typeface="Saira"/>
              <a:buNone/>
            </a:pPr>
            <a:r>
              <a:rPr lang="en" sz="1800">
                <a:solidFill>
                  <a:srgbClr val="FFFFFF"/>
                </a:solidFill>
                <a:latin typeface="Saira"/>
                <a:ea typeface="Saira"/>
                <a:cs typeface="Saira"/>
                <a:sym typeface="Saira"/>
              </a:rPr>
              <a:t>El perceptron</a:t>
            </a:r>
            <a:endParaRPr sz="500"/>
          </a:p>
        </p:txBody>
      </p:sp>
      <p:sp>
        <p:nvSpPr>
          <p:cNvPr id="196" name="Google Shape;19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31"/>
          <p:cNvSpPr txBox="1"/>
          <p:nvPr>
            <p:ph idx="1" type="body"/>
          </p:nvPr>
        </p:nvSpPr>
        <p:spPr>
          <a:xfrm>
            <a:off x="311700" y="834038"/>
            <a:ext cx="8520600" cy="3734700"/>
          </a:xfrm>
          <a:prstGeom prst="rect">
            <a:avLst/>
          </a:prstGeom>
          <a:noFill/>
          <a:ln>
            <a:noFill/>
          </a:ln>
        </p:spPr>
        <p:txBody>
          <a:bodyPr anchorCtr="0" anchor="t" bIns="26775" lIns="26775" spcFirstLastPara="1" rIns="26775" wrap="square" tIns="26775">
            <a:normAutofit/>
          </a:bodyPr>
          <a:lstStyle/>
          <a:p>
            <a:pPr indent="-203200" lvl="0" marL="203200" rtl="0" algn="l">
              <a:lnSpc>
                <a:spcPct val="115000"/>
              </a:lnSpc>
              <a:spcBef>
                <a:spcPts val="0"/>
              </a:spcBef>
              <a:spcAft>
                <a:spcPts val="0"/>
              </a:spcAft>
              <a:buClr>
                <a:srgbClr val="000000"/>
              </a:buClr>
              <a:buSzPts val="1200"/>
              <a:buFont typeface="Saira"/>
              <a:buChar char="●"/>
            </a:pPr>
            <a:r>
              <a:rPr lang="en" sz="1600"/>
              <a:t>Bloque de construcción de las Redes Neuronales Artificiales (ANN).</a:t>
            </a:r>
            <a:endParaRPr sz="1600"/>
          </a:p>
          <a:p>
            <a:pPr indent="-203200" lvl="0" marL="203200" rtl="0" algn="l">
              <a:lnSpc>
                <a:spcPct val="115000"/>
              </a:lnSpc>
              <a:spcBef>
                <a:spcPts val="0"/>
              </a:spcBef>
              <a:spcAft>
                <a:spcPts val="0"/>
              </a:spcAft>
              <a:buClr>
                <a:srgbClr val="000000"/>
              </a:buClr>
              <a:buSzPts val="1200"/>
              <a:buFont typeface="Saira"/>
              <a:buChar char="●"/>
            </a:pPr>
            <a:r>
              <a:rPr lang="en" sz="1600"/>
              <a:t>Comprender: percibir</a:t>
            </a:r>
            <a:endParaRPr sz="1600"/>
          </a:p>
          <a:p>
            <a:pPr indent="-203200" lvl="0" marL="203200" rtl="0" algn="l">
              <a:lnSpc>
                <a:spcPct val="115000"/>
              </a:lnSpc>
              <a:spcBef>
                <a:spcPts val="0"/>
              </a:spcBef>
              <a:spcAft>
                <a:spcPts val="0"/>
              </a:spcAft>
              <a:buClr>
                <a:srgbClr val="000000"/>
              </a:buClr>
              <a:buSzPts val="1200"/>
              <a:buFont typeface="Saira"/>
              <a:buChar char="●"/>
            </a:pPr>
            <a:r>
              <a:rPr lang="en" sz="1600"/>
              <a:t>"Unidad básica de percepción" en las ANN.</a:t>
            </a:r>
            <a:endParaRPr sz="1600"/>
          </a:p>
          <a:p>
            <a:pPr indent="-203200" lvl="0" marL="203200" rtl="0" algn="l">
              <a:lnSpc>
                <a:spcPct val="115000"/>
              </a:lnSpc>
              <a:spcBef>
                <a:spcPts val="0"/>
              </a:spcBef>
              <a:spcAft>
                <a:spcPts val="0"/>
              </a:spcAft>
              <a:buClr>
                <a:srgbClr val="000000"/>
              </a:buClr>
              <a:buSzPts val="1200"/>
              <a:buFont typeface="Saira"/>
              <a:buChar char="●"/>
            </a:pPr>
            <a:r>
              <a:rPr lang="en" sz="1600"/>
              <a:t>1957: Rosenblatt (primero en software, luego en hardware).</a:t>
            </a:r>
            <a:endParaRPr sz="1600"/>
          </a:p>
          <a:p>
            <a:pPr indent="0" lvl="0" marL="457200" rtl="0" algn="l">
              <a:lnSpc>
                <a:spcPct val="115000"/>
              </a:lnSpc>
              <a:spcBef>
                <a:spcPts val="0"/>
              </a:spcBef>
              <a:spcAft>
                <a:spcPts val="0"/>
              </a:spcAft>
              <a:buNone/>
            </a:pPr>
            <a:r>
              <a:t/>
            </a:r>
            <a:endParaRPr sz="1600"/>
          </a:p>
          <a:p>
            <a:pPr indent="-203200" lvl="0" marL="203200" rtl="0" algn="l">
              <a:lnSpc>
                <a:spcPct val="115000"/>
              </a:lnSpc>
              <a:spcBef>
                <a:spcPts val="0"/>
              </a:spcBef>
              <a:spcAft>
                <a:spcPts val="0"/>
              </a:spcAft>
              <a:buClr>
                <a:srgbClr val="000000"/>
              </a:buClr>
              <a:buSzPts val="1200"/>
              <a:buFont typeface="Saira"/>
              <a:buChar char="●"/>
            </a:pPr>
            <a:r>
              <a:rPr lang="en" sz="1600"/>
              <a:t>“the embryo of an electronic computer that [the Navy] expects will be able to walk, talk, see, write, reproduce itself and be conscious of its existence.” [The NYT, 1958]</a:t>
            </a:r>
            <a:endParaRPr sz="1600"/>
          </a:p>
          <a:p>
            <a:pPr indent="0" lvl="0" marL="457200" rtl="0" algn="l">
              <a:lnSpc>
                <a:spcPct val="115000"/>
              </a:lnSpc>
              <a:spcBef>
                <a:spcPts val="0"/>
              </a:spcBef>
              <a:spcAft>
                <a:spcPts val="0"/>
              </a:spcAft>
              <a:buNone/>
            </a:pPr>
            <a:r>
              <a:t/>
            </a:r>
            <a:endParaRPr sz="1600"/>
          </a:p>
          <a:p>
            <a:pPr indent="-203200" lvl="0" marL="203200" rtl="0" algn="l">
              <a:lnSpc>
                <a:spcPct val="115000"/>
              </a:lnSpc>
              <a:spcBef>
                <a:spcPts val="0"/>
              </a:spcBef>
              <a:spcAft>
                <a:spcPts val="0"/>
              </a:spcAft>
              <a:buClr>
                <a:srgbClr val="000000"/>
              </a:buClr>
              <a:buSzPts val="1200"/>
              <a:buFont typeface="Saira"/>
              <a:buChar char="●"/>
            </a:pPr>
            <a:r>
              <a:rPr lang="en" sz="1600"/>
              <a:t>"El embrión de una computadora electrónica que [la Armada] espera que pueda caminar, hablar, ver, escribir, reproducirse a sí misma y ser consciente de su existencia". [The New York Times, 1958].</a:t>
            </a:r>
            <a:endParaRPr sz="1600"/>
          </a:p>
          <a:p>
            <a:pPr indent="0" lvl="0" marL="457200" rtl="0" algn="l">
              <a:lnSpc>
                <a:spcPct val="115000"/>
              </a:lnSpc>
              <a:spcBef>
                <a:spcPts val="0"/>
              </a:spcBef>
              <a:spcAft>
                <a:spcPts val="0"/>
              </a:spcAft>
              <a:buNone/>
            </a:pPr>
            <a:r>
              <a:t/>
            </a:r>
            <a:endParaRPr sz="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76600"/>
            <a:ext cx="8520600" cy="460200"/>
          </a:xfrm>
          <a:prstGeom prst="rect">
            <a:avLst/>
          </a:prstGeom>
          <a:noFill/>
          <a:ln>
            <a:noFill/>
          </a:ln>
        </p:spPr>
        <p:txBody>
          <a:bodyPr anchorCtr="0" anchor="ctr" bIns="26775" lIns="26775" spcFirstLastPara="1" rIns="26775" wrap="square" tIns="26775">
            <a:normAutofit/>
          </a:bodyPr>
          <a:lstStyle/>
          <a:p>
            <a:pPr indent="0" lvl="0" marL="0" rtl="0" algn="l">
              <a:lnSpc>
                <a:spcPct val="100000"/>
              </a:lnSpc>
              <a:spcBef>
                <a:spcPts val="0"/>
              </a:spcBef>
              <a:spcAft>
                <a:spcPts val="0"/>
              </a:spcAft>
              <a:buClr>
                <a:srgbClr val="FFFFFF"/>
              </a:buClr>
              <a:buSzPts val="1800"/>
              <a:buFont typeface="Saira"/>
              <a:buNone/>
            </a:pPr>
            <a:r>
              <a:rPr lang="en" sz="1800">
                <a:solidFill>
                  <a:srgbClr val="FFFFFF"/>
                </a:solidFill>
                <a:latin typeface="Saira"/>
                <a:ea typeface="Saira"/>
                <a:cs typeface="Saira"/>
                <a:sym typeface="Saira"/>
              </a:rPr>
              <a:t>El perceptron</a:t>
            </a:r>
            <a:endParaRPr sz="500"/>
          </a:p>
        </p:txBody>
      </p:sp>
      <p:pic>
        <p:nvPicPr>
          <p:cNvPr descr="Screen Shot 2021-03-15 at 9.49.23 AM.png" id="203" name="Google Shape;203;p32"/>
          <p:cNvPicPr preferRelativeResize="0"/>
          <p:nvPr/>
        </p:nvPicPr>
        <p:blipFill rotWithShape="1">
          <a:blip r:embed="rId3">
            <a:alphaModFix/>
          </a:blip>
          <a:srcRect b="21587" l="4133" r="51606" t="0"/>
          <a:stretch/>
        </p:blipFill>
        <p:spPr>
          <a:xfrm>
            <a:off x="1234736" y="1111757"/>
            <a:ext cx="3375123" cy="2515573"/>
          </a:xfrm>
          <a:prstGeom prst="rect">
            <a:avLst/>
          </a:prstGeom>
          <a:noFill/>
          <a:ln>
            <a:noFill/>
          </a:ln>
        </p:spPr>
      </p:pic>
      <p:sp>
        <p:nvSpPr>
          <p:cNvPr id="204" name="Google Shape;204;p32"/>
          <p:cNvSpPr txBox="1"/>
          <p:nvPr/>
        </p:nvSpPr>
        <p:spPr>
          <a:xfrm>
            <a:off x="5430209" y="1208723"/>
            <a:ext cx="1455600" cy="3003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600"/>
              <a:buFont typeface="Saira"/>
              <a:buNone/>
            </a:pPr>
            <a:r>
              <a:rPr lang="en" sz="1600">
                <a:latin typeface="Saira"/>
                <a:ea typeface="Saira"/>
                <a:cs typeface="Saira"/>
                <a:sym typeface="Saira"/>
              </a:rPr>
              <a:t>El</a:t>
            </a:r>
            <a:r>
              <a:rPr b="0" i="0" lang="en" sz="1600" u="none" cap="none" strike="noStrike">
                <a:solidFill>
                  <a:srgbClr val="000000"/>
                </a:solidFill>
                <a:latin typeface="Saira"/>
                <a:ea typeface="Saira"/>
                <a:cs typeface="Saira"/>
                <a:sym typeface="Saira"/>
              </a:rPr>
              <a:t> perceptron</a:t>
            </a:r>
            <a:endParaRPr sz="500"/>
          </a:p>
        </p:txBody>
      </p:sp>
      <p:grpSp>
        <p:nvGrpSpPr>
          <p:cNvPr id="205" name="Google Shape;205;p32"/>
          <p:cNvGrpSpPr/>
          <p:nvPr/>
        </p:nvGrpSpPr>
        <p:grpSpPr>
          <a:xfrm>
            <a:off x="4622626" y="1849132"/>
            <a:ext cx="3375212" cy="2592654"/>
            <a:chOff x="0" y="0"/>
            <a:chExt cx="9000567" cy="6913744"/>
          </a:xfrm>
        </p:grpSpPr>
        <p:pic>
          <p:nvPicPr>
            <p:cNvPr descr="Image" id="206" name="Google Shape;206;p32"/>
            <p:cNvPicPr preferRelativeResize="0"/>
            <p:nvPr/>
          </p:nvPicPr>
          <p:blipFill rotWithShape="1">
            <a:blip r:embed="rId4">
              <a:alphaModFix/>
            </a:blip>
            <a:srcRect b="0" l="0" r="0" t="0"/>
            <a:stretch/>
          </p:blipFill>
          <p:spPr>
            <a:xfrm>
              <a:off x="0" y="0"/>
              <a:ext cx="9000567" cy="4199310"/>
            </a:xfrm>
            <a:prstGeom prst="rect">
              <a:avLst/>
            </a:prstGeom>
            <a:noFill/>
            <a:ln>
              <a:noFill/>
            </a:ln>
          </p:spPr>
        </p:pic>
        <p:sp>
          <p:nvSpPr>
            <p:cNvPr id="207" name="Google Shape;207;p32"/>
            <p:cNvSpPr txBox="1"/>
            <p:nvPr/>
          </p:nvSpPr>
          <p:spPr>
            <a:xfrm>
              <a:off x="368551" y="5189344"/>
              <a:ext cx="8293200" cy="1724400"/>
            </a:xfrm>
            <a:prstGeom prst="rect">
              <a:avLst/>
            </a:prstGeom>
            <a:noFill/>
            <a:ln>
              <a:noFill/>
            </a:ln>
          </p:spPr>
          <p:txBody>
            <a:bodyPr anchorCtr="0" anchor="ctr" bIns="26775" lIns="26775" spcFirstLastPara="1" rIns="26775" wrap="square" tIns="26775">
              <a:spAutoFit/>
            </a:bodyPr>
            <a:lstStyle/>
            <a:p>
              <a:pPr indent="0" lvl="0" marL="0" rtl="0" algn="l">
                <a:lnSpc>
                  <a:spcPct val="175000"/>
                </a:lnSpc>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Imitar el cerebro: recibir señales de entrada producir una señal de salida.</a:t>
              </a:r>
              <a:endParaRPr>
                <a:latin typeface="Saira"/>
                <a:ea typeface="Saira"/>
                <a:cs typeface="Saira"/>
                <a:sym typeface="Saira"/>
              </a:endParaRPr>
            </a:p>
          </p:txBody>
        </p:sp>
      </p:grpSp>
      <p:sp>
        <p:nvSpPr>
          <p:cNvPr id="208" name="Google Shape;208;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14" name="Google Shape;214;p3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spcBef>
                <a:spcPts val="0"/>
              </a:spcBef>
              <a:spcAft>
                <a:spcPts val="0"/>
              </a:spcAft>
              <a:buClr>
                <a:srgbClr val="A64D79"/>
              </a:buClr>
              <a:buSzPct val="100000"/>
              <a:buFont typeface="Helvetica Neue"/>
              <a:buNone/>
            </a:pPr>
            <a:r>
              <a:rPr lang="en" sz="2500"/>
              <a:t>El perceptron</a:t>
            </a:r>
            <a:endParaRPr sz="2500"/>
          </a:p>
        </p:txBody>
      </p:sp>
      <p:grpSp>
        <p:nvGrpSpPr>
          <p:cNvPr id="215" name="Google Shape;215;p33"/>
          <p:cNvGrpSpPr/>
          <p:nvPr/>
        </p:nvGrpSpPr>
        <p:grpSpPr>
          <a:xfrm>
            <a:off x="1324962" y="787450"/>
            <a:ext cx="5377920" cy="3052549"/>
            <a:chOff x="1524752" y="67538"/>
            <a:chExt cx="14341120" cy="8140131"/>
          </a:xfrm>
        </p:grpSpPr>
        <p:pic>
          <p:nvPicPr>
            <p:cNvPr descr="Image" id="216" name="Google Shape;216;p33"/>
            <p:cNvPicPr preferRelativeResize="0"/>
            <p:nvPr/>
          </p:nvPicPr>
          <p:blipFill rotWithShape="1">
            <a:blip r:embed="rId3">
              <a:alphaModFix/>
            </a:blip>
            <a:srcRect b="0" l="0" r="0" t="0"/>
            <a:stretch/>
          </p:blipFill>
          <p:spPr>
            <a:xfrm>
              <a:off x="1524752" y="67538"/>
              <a:ext cx="14341120" cy="8140131"/>
            </a:xfrm>
            <a:prstGeom prst="rect">
              <a:avLst/>
            </a:prstGeom>
            <a:noFill/>
            <a:ln>
              <a:noFill/>
            </a:ln>
          </p:spPr>
        </p:pic>
        <p:cxnSp>
          <p:nvCxnSpPr>
            <p:cNvPr id="217" name="Google Shape;217;p33"/>
            <p:cNvCxnSpPr/>
            <p:nvPr/>
          </p:nvCxnSpPr>
          <p:spPr>
            <a:xfrm>
              <a:off x="5030768" y="3314699"/>
              <a:ext cx="1269900" cy="1269900"/>
            </a:xfrm>
            <a:prstGeom prst="straightConnector1">
              <a:avLst/>
            </a:prstGeom>
            <a:solidFill>
              <a:srgbClr val="FFFFFF"/>
            </a:solidFill>
            <a:ln>
              <a:noFill/>
            </a:ln>
          </p:spPr>
        </p:cxnSp>
      </p:grpSp>
      <p:pic>
        <p:nvPicPr>
          <p:cNvPr descr="Image" id="218" name="Google Shape;218;p33"/>
          <p:cNvPicPr preferRelativeResize="0"/>
          <p:nvPr/>
        </p:nvPicPr>
        <p:blipFill rotWithShape="1">
          <a:blip r:embed="rId4">
            <a:alphaModFix/>
          </a:blip>
          <a:srcRect b="0" l="4131" r="0" t="5303"/>
          <a:stretch/>
        </p:blipFill>
        <p:spPr>
          <a:xfrm>
            <a:off x="4261866" y="2707153"/>
            <a:ext cx="3208200" cy="1670377"/>
          </a:xfrm>
          <a:prstGeom prst="rect">
            <a:avLst/>
          </a:prstGeom>
          <a:noFill/>
          <a:ln>
            <a:noFill/>
          </a:ln>
        </p:spPr>
      </p:pic>
      <p:sp>
        <p:nvSpPr>
          <p:cNvPr id="219" name="Google Shape;219;p33"/>
          <p:cNvSpPr txBox="1"/>
          <p:nvPr/>
        </p:nvSpPr>
        <p:spPr>
          <a:xfrm>
            <a:off x="3107976" y="4334500"/>
            <a:ext cx="54486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Ejemplo de una respuesta bin</a:t>
            </a:r>
            <a:r>
              <a:rPr lang="en">
                <a:latin typeface="Saira"/>
                <a:ea typeface="Saira"/>
                <a:cs typeface="Saira"/>
                <a:sym typeface="Saira"/>
              </a:rPr>
              <a:t>a</a:t>
            </a:r>
            <a:r>
              <a:rPr b="0" i="0" lang="en" sz="1400" u="none" cap="none" strike="noStrike">
                <a:solidFill>
                  <a:srgbClr val="000000"/>
                </a:solidFill>
                <a:latin typeface="Saira"/>
                <a:ea typeface="Saira"/>
                <a:cs typeface="Saira"/>
                <a:sym typeface="Saira"/>
              </a:rPr>
              <a:t>ria (si/no): la función escalón</a:t>
            </a:r>
            <a:endParaRPr sz="500"/>
          </a:p>
        </p:txBody>
      </p:sp>
      <p:sp>
        <p:nvSpPr>
          <p:cNvPr id="220" name="Google Shape;220;p33"/>
          <p:cNvSpPr txBox="1"/>
          <p:nvPr/>
        </p:nvSpPr>
        <p:spPr>
          <a:xfrm>
            <a:off x="1094051" y="3826950"/>
            <a:ext cx="1620600" cy="777600"/>
          </a:xfrm>
          <a:prstGeom prst="rect">
            <a:avLst/>
          </a:prstGeom>
          <a:noFill/>
          <a:ln cap="flat" cmpd="sng" w="50800">
            <a:solidFill>
              <a:srgbClr val="FF2600"/>
            </a:solidFill>
            <a:prstDash val="dot"/>
            <a:miter lim="400000"/>
            <a:headEnd len="sm" w="sm" type="none"/>
            <a:tailEnd len="sm" w="sm" type="none"/>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entradas</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(características)</a:t>
            </a:r>
            <a:endParaRPr sz="500"/>
          </a:p>
          <a:p>
            <a:pPr indent="0" lvl="0" marL="0" marR="0" rtl="0" algn="ctr">
              <a:lnSpc>
                <a:spcPct val="100000"/>
              </a:lnSpc>
              <a:spcBef>
                <a:spcPts val="0"/>
              </a:spcBef>
              <a:spcAft>
                <a:spcPts val="0"/>
              </a:spcAft>
              <a:buClr>
                <a:srgbClr val="000000"/>
              </a:buClr>
              <a:buSzPts val="1900"/>
              <a:buFont typeface="Times New Roman"/>
              <a:buNone/>
            </a:pPr>
            <a:r>
              <a:rPr b="0" i="1" lang="en" sz="1900" u="none" cap="none" strike="noStrike">
                <a:solidFill>
                  <a:srgbClr val="000000"/>
                </a:solidFill>
                <a:latin typeface="Times New Roman"/>
                <a:ea typeface="Times New Roman"/>
                <a:cs typeface="Times New Roman"/>
                <a:sym typeface="Times New Roman"/>
              </a:rPr>
              <a:t>x</a:t>
            </a:r>
            <a:r>
              <a:rPr b="0" baseline="-25000" i="0" lang="en" sz="1900" u="none" cap="none" strike="noStrike">
                <a:solidFill>
                  <a:srgbClr val="000000"/>
                </a:solidFill>
                <a:latin typeface="Times New Roman"/>
                <a:ea typeface="Times New Roman"/>
                <a:cs typeface="Times New Roman"/>
                <a:sym typeface="Times New Roman"/>
              </a:rPr>
              <a:t>i</a:t>
            </a:r>
            <a:endParaRPr sz="500"/>
          </a:p>
        </p:txBody>
      </p:sp>
      <p:sp>
        <p:nvSpPr>
          <p:cNvPr id="221" name="Google Shape;221;p33"/>
          <p:cNvSpPr txBox="1"/>
          <p:nvPr/>
        </p:nvSpPr>
        <p:spPr>
          <a:xfrm>
            <a:off x="3422252" y="3506800"/>
            <a:ext cx="544500" cy="561900"/>
          </a:xfrm>
          <a:prstGeom prst="rect">
            <a:avLst/>
          </a:prstGeom>
          <a:noFill/>
          <a:ln cap="flat" cmpd="sng" w="50800">
            <a:solidFill>
              <a:srgbClr val="FF2600"/>
            </a:solidFill>
            <a:prstDash val="dot"/>
            <a:miter lim="400000"/>
            <a:headEnd len="sm" w="sm" type="none"/>
            <a:tailEnd len="sm" w="sm" type="none"/>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pesos</a:t>
            </a:r>
            <a:endParaRPr sz="500"/>
          </a:p>
          <a:p>
            <a:pPr indent="0" lvl="0" marL="0" marR="0" rtl="0" algn="ctr">
              <a:lnSpc>
                <a:spcPct val="100000"/>
              </a:lnSpc>
              <a:spcBef>
                <a:spcPts val="0"/>
              </a:spcBef>
              <a:spcAft>
                <a:spcPts val="0"/>
              </a:spcAft>
              <a:buClr>
                <a:srgbClr val="000000"/>
              </a:buClr>
              <a:buSzPts val="1900"/>
              <a:buFont typeface="Times New Roman"/>
              <a:buNone/>
            </a:pPr>
            <a:r>
              <a:rPr b="0" i="1" lang="en" sz="1900" u="none" cap="none" strike="noStrike">
                <a:solidFill>
                  <a:srgbClr val="000000"/>
                </a:solidFill>
                <a:latin typeface="Times New Roman"/>
                <a:ea typeface="Times New Roman"/>
                <a:cs typeface="Times New Roman"/>
                <a:sym typeface="Times New Roman"/>
              </a:rPr>
              <a:t>w</a:t>
            </a:r>
            <a:r>
              <a:rPr b="0" baseline="-25000" i="0" lang="en" sz="1900" u="none" cap="none" strike="noStrike">
                <a:solidFill>
                  <a:srgbClr val="000000"/>
                </a:solidFill>
                <a:latin typeface="Times New Roman"/>
                <a:ea typeface="Times New Roman"/>
                <a:cs typeface="Times New Roman"/>
                <a:sym typeface="Times New Roman"/>
              </a:rPr>
              <a:t>i</a:t>
            </a:r>
            <a:endParaRPr sz="500"/>
          </a:p>
        </p:txBody>
      </p:sp>
      <p:pic>
        <p:nvPicPr>
          <p:cNvPr descr="Image" id="222" name="Google Shape;222;p33"/>
          <p:cNvPicPr preferRelativeResize="0"/>
          <p:nvPr/>
        </p:nvPicPr>
        <p:blipFill rotWithShape="1">
          <a:blip r:embed="rId5">
            <a:alphaModFix/>
          </a:blip>
          <a:srcRect b="0" l="0" r="0" t="0"/>
          <a:stretch/>
        </p:blipFill>
        <p:spPr>
          <a:xfrm>
            <a:off x="4008187" y="728060"/>
            <a:ext cx="1470658" cy="490220"/>
          </a:xfrm>
          <a:prstGeom prst="rect">
            <a:avLst/>
          </a:prstGeom>
          <a:noFill/>
          <a:ln>
            <a:noFill/>
          </a:ln>
        </p:spPr>
      </p:pic>
      <p:sp>
        <p:nvSpPr>
          <p:cNvPr id="223" name="Google Shape;223;p33"/>
          <p:cNvSpPr txBox="1"/>
          <p:nvPr/>
        </p:nvSpPr>
        <p:spPr>
          <a:xfrm>
            <a:off x="6458977" y="739650"/>
            <a:ext cx="13146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433FF"/>
              </a:buClr>
              <a:buSzPts val="1400"/>
              <a:buFont typeface="Saira"/>
              <a:buNone/>
            </a:pPr>
            <a:r>
              <a:rPr b="0" i="0" lang="en" sz="1400" u="none" cap="none" strike="noStrike">
                <a:solidFill>
                  <a:srgbClr val="0433FF"/>
                </a:solidFill>
                <a:latin typeface="Saira"/>
                <a:ea typeface="Saira"/>
                <a:cs typeface="Saira"/>
                <a:sym typeface="Saira"/>
              </a:rPr>
              <a:t>clasificación</a:t>
            </a:r>
            <a:endParaRPr sz="500"/>
          </a:p>
        </p:txBody>
      </p:sp>
      <p:sp>
        <p:nvSpPr>
          <p:cNvPr id="224" name="Google Shape;224;p33"/>
          <p:cNvSpPr txBox="1"/>
          <p:nvPr/>
        </p:nvSpPr>
        <p:spPr>
          <a:xfrm>
            <a:off x="6211673" y="3481240"/>
            <a:ext cx="719700" cy="3693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función</a:t>
            </a:r>
            <a:endParaRPr sz="500"/>
          </a:p>
          <a:p>
            <a:pPr indent="0" lvl="0" marL="0" marR="0" rtl="0" algn="ctr">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escalón  </a:t>
            </a:r>
            <a:endParaRPr sz="500"/>
          </a:p>
        </p:txBody>
      </p:sp>
      <p:sp>
        <p:nvSpPr>
          <p:cNvPr id="225" name="Google Shape;225;p33"/>
          <p:cNvSpPr txBox="1"/>
          <p:nvPr/>
        </p:nvSpPr>
        <p:spPr>
          <a:xfrm>
            <a:off x="5664341" y="2675518"/>
            <a:ext cx="499800" cy="2154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salida</a:t>
            </a:r>
            <a:endParaRPr sz="500"/>
          </a:p>
        </p:txBody>
      </p:sp>
      <p:sp>
        <p:nvSpPr>
          <p:cNvPr id="226" name="Google Shape;226;p33"/>
          <p:cNvSpPr txBox="1"/>
          <p:nvPr/>
        </p:nvSpPr>
        <p:spPr>
          <a:xfrm>
            <a:off x="3200274" y="3228387"/>
            <a:ext cx="576000" cy="1539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constante </a:t>
            </a:r>
            <a:endParaRPr sz="500"/>
          </a:p>
        </p:txBody>
      </p:sp>
      <p:sp>
        <p:nvSpPr>
          <p:cNvPr id="227" name="Google Shape;227;p33"/>
          <p:cNvSpPr txBox="1"/>
          <p:nvPr/>
        </p:nvSpPr>
        <p:spPr>
          <a:xfrm>
            <a:off x="5809873" y="1709300"/>
            <a:ext cx="1053900" cy="4926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Decisión</a:t>
            </a:r>
            <a:endParaRPr sz="500"/>
          </a:p>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Si/No</a:t>
            </a:r>
            <a:endParaRPr sz="500"/>
          </a:p>
        </p:txBody>
      </p:sp>
      <p:sp>
        <p:nvSpPr>
          <p:cNvPr id="228" name="Google Shape;228;p33"/>
          <p:cNvSpPr txBox="1"/>
          <p:nvPr/>
        </p:nvSpPr>
        <p:spPr>
          <a:xfrm>
            <a:off x="733825" y="728051"/>
            <a:ext cx="1886400" cy="26553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r">
              <a:lnSpc>
                <a:spcPct val="100000"/>
              </a:lnSpc>
              <a:spcBef>
                <a:spcPts val="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edad</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ingreso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nivel de educación</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género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descendientes</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tiempo en el empleo</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34" name="Google Shape;234;p3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latin typeface="Helvetica Neue"/>
                <a:ea typeface="Helvetica Neue"/>
                <a:cs typeface="Helvetica Neue"/>
                <a:sym typeface="Helvetica Neue"/>
              </a:rPr>
              <a:t>Regresión logística</a:t>
            </a:r>
            <a:endParaRPr sz="500"/>
          </a:p>
        </p:txBody>
      </p:sp>
      <p:grpSp>
        <p:nvGrpSpPr>
          <p:cNvPr id="235" name="Google Shape;235;p34"/>
          <p:cNvGrpSpPr/>
          <p:nvPr/>
        </p:nvGrpSpPr>
        <p:grpSpPr>
          <a:xfrm>
            <a:off x="1324962" y="787450"/>
            <a:ext cx="5377920" cy="3052549"/>
            <a:chOff x="1524752" y="67538"/>
            <a:chExt cx="14341120" cy="8140131"/>
          </a:xfrm>
        </p:grpSpPr>
        <p:pic>
          <p:nvPicPr>
            <p:cNvPr descr="Image" id="236" name="Google Shape;236;p34"/>
            <p:cNvPicPr preferRelativeResize="0"/>
            <p:nvPr/>
          </p:nvPicPr>
          <p:blipFill rotWithShape="1">
            <a:blip r:embed="rId3">
              <a:alphaModFix/>
            </a:blip>
            <a:srcRect b="0" l="0" r="0" t="0"/>
            <a:stretch/>
          </p:blipFill>
          <p:spPr>
            <a:xfrm>
              <a:off x="1524752" y="67538"/>
              <a:ext cx="14341120" cy="8140131"/>
            </a:xfrm>
            <a:prstGeom prst="rect">
              <a:avLst/>
            </a:prstGeom>
            <a:noFill/>
            <a:ln>
              <a:noFill/>
            </a:ln>
          </p:spPr>
        </p:pic>
        <p:cxnSp>
          <p:nvCxnSpPr>
            <p:cNvPr id="237" name="Google Shape;237;p34"/>
            <p:cNvCxnSpPr/>
            <p:nvPr/>
          </p:nvCxnSpPr>
          <p:spPr>
            <a:xfrm>
              <a:off x="5030768" y="3314699"/>
              <a:ext cx="1269900" cy="1269900"/>
            </a:xfrm>
            <a:prstGeom prst="straightConnector1">
              <a:avLst/>
            </a:prstGeom>
            <a:solidFill>
              <a:srgbClr val="FFFFFF"/>
            </a:solidFill>
            <a:ln>
              <a:noFill/>
            </a:ln>
          </p:spPr>
        </p:cxnSp>
      </p:grpSp>
      <p:pic>
        <p:nvPicPr>
          <p:cNvPr descr="Image" id="238" name="Google Shape;238;p34"/>
          <p:cNvPicPr preferRelativeResize="0"/>
          <p:nvPr/>
        </p:nvPicPr>
        <p:blipFill rotWithShape="1">
          <a:blip r:embed="rId4">
            <a:alphaModFix/>
          </a:blip>
          <a:srcRect b="0" l="0" r="0" t="0"/>
          <a:stretch/>
        </p:blipFill>
        <p:spPr>
          <a:xfrm>
            <a:off x="4008187" y="728060"/>
            <a:ext cx="1470658" cy="490220"/>
          </a:xfrm>
          <a:prstGeom prst="rect">
            <a:avLst/>
          </a:prstGeom>
          <a:noFill/>
          <a:ln>
            <a:noFill/>
          </a:ln>
        </p:spPr>
      </p:pic>
      <p:sp>
        <p:nvSpPr>
          <p:cNvPr id="239" name="Google Shape;239;p34"/>
          <p:cNvSpPr txBox="1"/>
          <p:nvPr/>
        </p:nvSpPr>
        <p:spPr>
          <a:xfrm>
            <a:off x="6458977" y="739650"/>
            <a:ext cx="13854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433FF"/>
              </a:buClr>
              <a:buSzPts val="1400"/>
              <a:buFont typeface="Saira"/>
              <a:buNone/>
            </a:pPr>
            <a:r>
              <a:rPr b="0" i="0" lang="en" sz="1400" u="none" cap="none" strike="noStrike">
                <a:solidFill>
                  <a:srgbClr val="0433FF"/>
                </a:solidFill>
                <a:latin typeface="Saira"/>
                <a:ea typeface="Saira"/>
                <a:cs typeface="Saira"/>
                <a:sym typeface="Saira"/>
              </a:rPr>
              <a:t>clasificación</a:t>
            </a:r>
            <a:endParaRPr sz="500"/>
          </a:p>
        </p:txBody>
      </p:sp>
      <p:sp>
        <p:nvSpPr>
          <p:cNvPr id="240" name="Google Shape;240;p34"/>
          <p:cNvSpPr txBox="1"/>
          <p:nvPr/>
        </p:nvSpPr>
        <p:spPr>
          <a:xfrm>
            <a:off x="3200274" y="3228387"/>
            <a:ext cx="576000" cy="1539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constante </a:t>
            </a:r>
            <a:endParaRPr sz="500"/>
          </a:p>
        </p:txBody>
      </p:sp>
      <p:sp>
        <p:nvSpPr>
          <p:cNvPr id="241" name="Google Shape;241;p34"/>
          <p:cNvSpPr txBox="1"/>
          <p:nvPr/>
        </p:nvSpPr>
        <p:spPr>
          <a:xfrm>
            <a:off x="1048000" y="3907825"/>
            <a:ext cx="3235200" cy="700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Para asignar una "probabilidad"</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para suavidad/diferenciabilidad):</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función sigmoide</a:t>
            </a:r>
            <a:endParaRPr sz="500"/>
          </a:p>
        </p:txBody>
      </p:sp>
      <p:pic>
        <p:nvPicPr>
          <p:cNvPr descr="Image" id="242" name="Google Shape;242;p34"/>
          <p:cNvPicPr preferRelativeResize="0"/>
          <p:nvPr/>
        </p:nvPicPr>
        <p:blipFill rotWithShape="1">
          <a:blip r:embed="rId5">
            <a:alphaModFix/>
          </a:blip>
          <a:srcRect b="0" l="3325" r="0" t="1931"/>
          <a:stretch/>
        </p:blipFill>
        <p:spPr>
          <a:xfrm>
            <a:off x="4526463" y="2934912"/>
            <a:ext cx="3048248" cy="1998732"/>
          </a:xfrm>
          <a:prstGeom prst="rect">
            <a:avLst/>
          </a:prstGeom>
          <a:noFill/>
          <a:ln>
            <a:noFill/>
          </a:ln>
        </p:spPr>
      </p:pic>
      <p:sp>
        <p:nvSpPr>
          <p:cNvPr id="243" name="Google Shape;243;p34"/>
          <p:cNvSpPr txBox="1"/>
          <p:nvPr/>
        </p:nvSpPr>
        <p:spPr>
          <a:xfrm>
            <a:off x="6936469" y="2854997"/>
            <a:ext cx="907800" cy="571200"/>
          </a:xfrm>
          <a:prstGeom prst="rect">
            <a:avLst/>
          </a:prstGeom>
          <a:noFill/>
          <a:ln cap="flat" cmpd="sng" w="50800">
            <a:solidFill>
              <a:srgbClr val="FF2600"/>
            </a:solidFill>
            <a:prstDash val="dot"/>
            <a:miter lim="400000"/>
            <a:headEnd len="sm" w="sm" type="none"/>
            <a:tailEnd len="sm" w="sm" type="none"/>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función de</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activación</a:t>
            </a:r>
            <a:endParaRPr sz="500"/>
          </a:p>
        </p:txBody>
      </p:sp>
      <p:sp>
        <p:nvSpPr>
          <p:cNvPr id="244" name="Google Shape;244;p34"/>
          <p:cNvSpPr txBox="1"/>
          <p:nvPr/>
        </p:nvSpPr>
        <p:spPr>
          <a:xfrm>
            <a:off x="6466368" y="3874409"/>
            <a:ext cx="1725600" cy="5541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función umbral/escalón  </a:t>
            </a:r>
            <a:endParaRPr sz="500"/>
          </a:p>
          <a:p>
            <a:pPr indent="0" lvl="0" marL="0" marR="0" rtl="0" algn="l">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función sigmoide</a:t>
            </a:r>
            <a:endParaRPr sz="500"/>
          </a:p>
          <a:p>
            <a:pPr indent="0" lvl="0" marL="0" marR="0" rtl="0" algn="ctr">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a:t>
            </a:r>
            <a:endParaRPr sz="500"/>
          </a:p>
        </p:txBody>
      </p:sp>
      <p:sp>
        <p:nvSpPr>
          <p:cNvPr id="245" name="Google Shape;245;p34"/>
          <p:cNvSpPr txBox="1"/>
          <p:nvPr/>
        </p:nvSpPr>
        <p:spPr>
          <a:xfrm>
            <a:off x="5809873" y="1709300"/>
            <a:ext cx="1126500" cy="4926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Decisión</a:t>
            </a:r>
            <a:endParaRPr sz="500"/>
          </a:p>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Si/No</a:t>
            </a:r>
            <a:endParaRPr sz="500"/>
          </a:p>
        </p:txBody>
      </p:sp>
      <p:sp>
        <p:nvSpPr>
          <p:cNvPr id="246" name="Google Shape;246;p34"/>
          <p:cNvSpPr txBox="1"/>
          <p:nvPr/>
        </p:nvSpPr>
        <p:spPr>
          <a:xfrm>
            <a:off x="733825" y="728051"/>
            <a:ext cx="1886400" cy="26553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r">
              <a:lnSpc>
                <a:spcPct val="100000"/>
              </a:lnSpc>
              <a:spcBef>
                <a:spcPts val="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edad</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ingreso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nivel de educación</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género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descendientes</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tiempo en el empleo</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52" name="Google Shape;252;p3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latin typeface="Helvetica Neue"/>
                <a:ea typeface="Helvetica Neue"/>
                <a:cs typeface="Helvetica Neue"/>
                <a:sym typeface="Helvetica Neue"/>
              </a:rPr>
              <a:t>Regresión lineal</a:t>
            </a:r>
            <a:endParaRPr sz="500"/>
          </a:p>
        </p:txBody>
      </p:sp>
      <p:grpSp>
        <p:nvGrpSpPr>
          <p:cNvPr id="253" name="Google Shape;253;p35"/>
          <p:cNvGrpSpPr/>
          <p:nvPr/>
        </p:nvGrpSpPr>
        <p:grpSpPr>
          <a:xfrm>
            <a:off x="1324962" y="787450"/>
            <a:ext cx="5377920" cy="3052549"/>
            <a:chOff x="1524752" y="67538"/>
            <a:chExt cx="14341120" cy="8140131"/>
          </a:xfrm>
        </p:grpSpPr>
        <p:pic>
          <p:nvPicPr>
            <p:cNvPr descr="Image" id="254" name="Google Shape;254;p35"/>
            <p:cNvPicPr preferRelativeResize="0"/>
            <p:nvPr/>
          </p:nvPicPr>
          <p:blipFill rotWithShape="1">
            <a:blip r:embed="rId3">
              <a:alphaModFix/>
            </a:blip>
            <a:srcRect b="0" l="0" r="0" t="0"/>
            <a:stretch/>
          </p:blipFill>
          <p:spPr>
            <a:xfrm>
              <a:off x="1524752" y="67538"/>
              <a:ext cx="14341120" cy="8140131"/>
            </a:xfrm>
            <a:prstGeom prst="rect">
              <a:avLst/>
            </a:prstGeom>
            <a:noFill/>
            <a:ln>
              <a:noFill/>
            </a:ln>
          </p:spPr>
        </p:pic>
        <p:cxnSp>
          <p:nvCxnSpPr>
            <p:cNvPr id="255" name="Google Shape;255;p35"/>
            <p:cNvCxnSpPr/>
            <p:nvPr/>
          </p:nvCxnSpPr>
          <p:spPr>
            <a:xfrm>
              <a:off x="5030768" y="3314699"/>
              <a:ext cx="1269900" cy="1269900"/>
            </a:xfrm>
            <a:prstGeom prst="straightConnector1">
              <a:avLst/>
            </a:prstGeom>
            <a:solidFill>
              <a:srgbClr val="FFFFFF"/>
            </a:solidFill>
            <a:ln>
              <a:noFill/>
            </a:ln>
          </p:spPr>
        </p:cxnSp>
      </p:grpSp>
      <p:pic>
        <p:nvPicPr>
          <p:cNvPr descr="Image" id="256" name="Google Shape;256;p35"/>
          <p:cNvPicPr preferRelativeResize="0"/>
          <p:nvPr/>
        </p:nvPicPr>
        <p:blipFill rotWithShape="1">
          <a:blip r:embed="rId4">
            <a:alphaModFix/>
          </a:blip>
          <a:srcRect b="0" l="0" r="0" t="0"/>
          <a:stretch/>
        </p:blipFill>
        <p:spPr>
          <a:xfrm>
            <a:off x="4008187" y="728060"/>
            <a:ext cx="1470658" cy="490220"/>
          </a:xfrm>
          <a:prstGeom prst="rect">
            <a:avLst/>
          </a:prstGeom>
          <a:noFill/>
          <a:ln>
            <a:noFill/>
          </a:ln>
        </p:spPr>
      </p:pic>
      <p:sp>
        <p:nvSpPr>
          <p:cNvPr id="257" name="Google Shape;257;p35"/>
          <p:cNvSpPr txBox="1"/>
          <p:nvPr/>
        </p:nvSpPr>
        <p:spPr>
          <a:xfrm>
            <a:off x="3200274" y="3228387"/>
            <a:ext cx="576000" cy="1539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constante </a:t>
            </a:r>
            <a:endParaRPr sz="500"/>
          </a:p>
        </p:txBody>
      </p:sp>
      <p:sp>
        <p:nvSpPr>
          <p:cNvPr id="258" name="Google Shape;258;p35"/>
          <p:cNvSpPr txBox="1"/>
          <p:nvPr/>
        </p:nvSpPr>
        <p:spPr>
          <a:xfrm>
            <a:off x="4716805" y="2845670"/>
            <a:ext cx="3681300" cy="7005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Nota: para una función de activación lineal, </a:t>
            </a:r>
            <a:r>
              <a:rPr b="0" i="1" lang="en" sz="1400" u="none" cap="none" strike="noStrike">
                <a:solidFill>
                  <a:srgbClr val="000000"/>
                </a:solidFill>
                <a:latin typeface="Times New Roman"/>
                <a:ea typeface="Times New Roman"/>
                <a:cs typeface="Times New Roman"/>
                <a:sym typeface="Times New Roman"/>
              </a:rPr>
              <a:t>g</a:t>
            </a:r>
            <a:r>
              <a:rPr b="0" i="0" lang="en" sz="1400" u="none" cap="none" strike="noStrike">
                <a:solidFill>
                  <a:srgbClr val="000000"/>
                </a:solidFill>
                <a:latin typeface="Times New Roman"/>
                <a:ea typeface="Times New Roman"/>
                <a:cs typeface="Times New Roman"/>
                <a:sym typeface="Times New Roman"/>
              </a:rPr>
              <a:t>(</a:t>
            </a:r>
            <a:r>
              <a:rPr b="0" i="1" lang="en" sz="1400" u="none" cap="none" strike="noStrike">
                <a:solidFill>
                  <a:srgbClr val="000000"/>
                </a:solidFill>
                <a:latin typeface="Times New Roman"/>
                <a:ea typeface="Times New Roman"/>
                <a:cs typeface="Times New Roman"/>
                <a:sym typeface="Times New Roman"/>
              </a:rPr>
              <a:t>z</a:t>
            </a:r>
            <a:r>
              <a:rPr b="0" i="0" lang="en" sz="1400" u="none" cap="none" strike="noStrike">
                <a:solidFill>
                  <a:srgbClr val="000000"/>
                </a:solidFill>
                <a:latin typeface="Times New Roman"/>
                <a:ea typeface="Times New Roman"/>
                <a:cs typeface="Times New Roman"/>
                <a:sym typeface="Times New Roman"/>
              </a:rPr>
              <a:t>)</a:t>
            </a:r>
            <a:r>
              <a:rPr b="0" i="1" lang="en" sz="1400" u="none" cap="none" strike="noStrike">
                <a:solidFill>
                  <a:srgbClr val="000000"/>
                </a:solidFill>
                <a:latin typeface="Times New Roman"/>
                <a:ea typeface="Times New Roman"/>
                <a:cs typeface="Times New Roman"/>
                <a:sym typeface="Times New Roman"/>
              </a:rPr>
              <a:t> = z</a:t>
            </a:r>
            <a:r>
              <a:rPr b="0" i="0" lang="en" sz="1400" u="none" cap="none" strike="noStrike">
                <a:solidFill>
                  <a:srgbClr val="000000"/>
                </a:solidFill>
                <a:latin typeface="Saira"/>
                <a:ea typeface="Saira"/>
                <a:cs typeface="Saira"/>
                <a:sym typeface="Saira"/>
              </a:rPr>
              <a:t>, la salida es equivalente a la </a:t>
            </a:r>
            <a:r>
              <a:rPr b="0" i="0" lang="en" sz="1400" u="none" cap="none" strike="noStrike">
                <a:solidFill>
                  <a:srgbClr val="0433FF"/>
                </a:solidFill>
                <a:latin typeface="Saira"/>
                <a:ea typeface="Saira"/>
                <a:cs typeface="Saira"/>
                <a:sym typeface="Saira"/>
              </a:rPr>
              <a:t>regresión regresión lineal </a:t>
            </a:r>
            <a:endParaRPr sz="500"/>
          </a:p>
        </p:txBody>
      </p:sp>
      <p:sp>
        <p:nvSpPr>
          <p:cNvPr id="259" name="Google Shape;259;p35"/>
          <p:cNvSpPr txBox="1"/>
          <p:nvPr>
            <p:ph idx="1" type="body"/>
          </p:nvPr>
        </p:nvSpPr>
        <p:spPr>
          <a:xfrm>
            <a:off x="409225" y="3910823"/>
            <a:ext cx="8520600" cy="1008600"/>
          </a:xfrm>
          <a:prstGeom prst="rect">
            <a:avLst/>
          </a:prstGeom>
          <a:noFill/>
          <a:ln>
            <a:noFill/>
          </a:ln>
        </p:spPr>
        <p:txBody>
          <a:bodyPr anchorCtr="0" anchor="t" bIns="26775" lIns="26775" spcFirstLastPara="1" rIns="26775" wrap="square" tIns="26775">
            <a:normAutofit/>
          </a:bodyPr>
          <a:lstStyle/>
          <a:p>
            <a:pPr indent="0" lvl="1" marL="0" rtl="0" algn="l">
              <a:lnSpc>
                <a:spcPct val="90000"/>
              </a:lnSpc>
              <a:spcBef>
                <a:spcPts val="0"/>
              </a:spcBef>
              <a:spcAft>
                <a:spcPts val="0"/>
              </a:spcAft>
              <a:buClr>
                <a:srgbClr val="000000"/>
              </a:buClr>
              <a:buSzPts val="1400"/>
              <a:buFont typeface="Saira"/>
              <a:buNone/>
            </a:pPr>
            <a:r>
              <a:rPr lang="en" sz="1400">
                <a:solidFill>
                  <a:srgbClr val="000000"/>
                </a:solidFill>
                <a:latin typeface="Saira"/>
                <a:ea typeface="Saira"/>
                <a:cs typeface="Saira"/>
                <a:sym typeface="Saira"/>
              </a:rPr>
              <a:t>Permite combinar diferentes entradas y proporciona una salida</a:t>
            </a:r>
            <a:endParaRPr sz="500"/>
          </a:p>
          <a:p>
            <a:pPr indent="0" lvl="1" marL="0" rtl="0" algn="l">
              <a:lnSpc>
                <a:spcPct val="90000"/>
              </a:lnSpc>
              <a:spcBef>
                <a:spcPts val="300"/>
              </a:spcBef>
              <a:spcAft>
                <a:spcPts val="0"/>
              </a:spcAft>
              <a:buClr>
                <a:srgbClr val="000000"/>
              </a:buClr>
              <a:buSzPts val="1400"/>
              <a:buFont typeface="Saira"/>
              <a:buNone/>
            </a:pPr>
            <a:r>
              <a:rPr lang="en" sz="1400">
                <a:solidFill>
                  <a:srgbClr val="000000"/>
                </a:solidFill>
                <a:latin typeface="Saira"/>
                <a:ea typeface="Saira"/>
                <a:cs typeface="Saira"/>
                <a:sym typeface="Saira"/>
              </a:rPr>
              <a:t>El problema: la combinación lineal. Esencialmente, permite trazar líneas (o hiperplanos) que dividen los datos</a:t>
            </a:r>
            <a:r>
              <a:rPr lang="en" sz="500"/>
              <a:t> </a:t>
            </a:r>
            <a:r>
              <a:rPr lang="en" sz="1400">
                <a:solidFill>
                  <a:srgbClr val="000000"/>
                </a:solidFill>
                <a:latin typeface="Saira"/>
                <a:ea typeface="Saira"/>
                <a:cs typeface="Saira"/>
                <a:sym typeface="Saira"/>
              </a:rPr>
              <a:t>(o ajustar datos por una recta o hiperplanos)</a:t>
            </a:r>
            <a:endParaRPr sz="500"/>
          </a:p>
        </p:txBody>
      </p:sp>
      <p:sp>
        <p:nvSpPr>
          <p:cNvPr id="260" name="Google Shape;260;p35"/>
          <p:cNvSpPr txBox="1"/>
          <p:nvPr/>
        </p:nvSpPr>
        <p:spPr>
          <a:xfrm>
            <a:off x="733825" y="728051"/>
            <a:ext cx="1886400" cy="26553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r">
              <a:lnSpc>
                <a:spcPct val="100000"/>
              </a:lnSpc>
              <a:spcBef>
                <a:spcPts val="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edad</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ingreso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nivel de educación</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género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descendientes</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tiempo en el empleo</a:t>
            </a:r>
            <a:endParaRPr sz="1700"/>
          </a:p>
        </p:txBody>
      </p:sp>
      <p:sp>
        <p:nvSpPr>
          <p:cNvPr id="261" name="Google Shape;261;p35"/>
          <p:cNvSpPr txBox="1"/>
          <p:nvPr/>
        </p:nvSpPr>
        <p:spPr>
          <a:xfrm>
            <a:off x="5809873" y="1709300"/>
            <a:ext cx="1126500" cy="7389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Saira"/>
              <a:buNone/>
            </a:pPr>
            <a:r>
              <a:t/>
            </a:r>
            <a:endParaRPr sz="1600">
              <a:latin typeface="Saira"/>
              <a:ea typeface="Saira"/>
              <a:cs typeface="Saira"/>
              <a:sym typeface="Saira"/>
            </a:endParaRPr>
          </a:p>
          <a:p>
            <a:pPr indent="0" lvl="0" marL="0" marR="0" rtl="0" algn="ctr">
              <a:lnSpc>
                <a:spcPct val="100000"/>
              </a:lnSpc>
              <a:spcBef>
                <a:spcPts val="0"/>
              </a:spcBef>
              <a:spcAft>
                <a:spcPts val="0"/>
              </a:spcAft>
              <a:buClr>
                <a:srgbClr val="000000"/>
              </a:buClr>
              <a:buSzPts val="1600"/>
              <a:buFont typeface="Saira"/>
              <a:buNone/>
            </a:pPr>
            <a:r>
              <a:rPr lang="en" sz="1600">
                <a:latin typeface="Saira"/>
                <a:ea typeface="Saira"/>
                <a:cs typeface="Saira"/>
                <a:sym typeface="Saira"/>
              </a:rPr>
              <a:t>Sueldo</a:t>
            </a:r>
            <a:endParaRPr sz="1600">
              <a:latin typeface="Saira"/>
              <a:ea typeface="Saira"/>
              <a:cs typeface="Saira"/>
              <a:sym typeface="Saira"/>
            </a:endParaRPr>
          </a:p>
          <a:p>
            <a:pPr indent="0" lvl="0" marL="0" marR="0" rtl="0" algn="ctr">
              <a:lnSpc>
                <a:spcPct val="100000"/>
              </a:lnSpc>
              <a:spcBef>
                <a:spcPts val="0"/>
              </a:spcBef>
              <a:spcAft>
                <a:spcPts val="0"/>
              </a:spcAft>
              <a:buClr>
                <a:srgbClr val="000000"/>
              </a:buClr>
              <a:buSzPts val="1600"/>
              <a:buFont typeface="Saira"/>
              <a:buNone/>
            </a:pPr>
            <a:r>
              <a:t/>
            </a:r>
            <a:endParaRPr sz="1600">
              <a:latin typeface="Saira"/>
              <a:ea typeface="Saira"/>
              <a:cs typeface="Saira"/>
              <a:sym typeface="Sair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67" name="Google Shape;267;p3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latin typeface="Helvetica Neue"/>
                <a:ea typeface="Helvetica Neue"/>
                <a:cs typeface="Helvetica Neue"/>
                <a:sym typeface="Helvetica Neue"/>
              </a:rPr>
              <a:t>Redes Neuronales Artificiales</a:t>
            </a:r>
            <a:endParaRPr sz="500"/>
          </a:p>
        </p:txBody>
      </p:sp>
      <p:sp>
        <p:nvSpPr>
          <p:cNvPr id="268" name="Google Shape;268;p36"/>
          <p:cNvSpPr txBox="1"/>
          <p:nvPr>
            <p:ph idx="1" type="body"/>
          </p:nvPr>
        </p:nvSpPr>
        <p:spPr>
          <a:xfrm>
            <a:off x="235500" y="357399"/>
            <a:ext cx="8520600" cy="1620600"/>
          </a:xfrm>
          <a:prstGeom prst="rect">
            <a:avLst/>
          </a:prstGeom>
          <a:noFill/>
          <a:ln>
            <a:noFill/>
          </a:ln>
        </p:spPr>
        <p:txBody>
          <a:bodyPr anchorCtr="0" anchor="ctr" bIns="26775" lIns="26775" spcFirstLastPara="1" rIns="26775" wrap="square" tIns="26775">
            <a:normAutofit/>
          </a:bodyPr>
          <a:lstStyle/>
          <a:p>
            <a:pPr indent="-184150" lvl="0" marL="190500" rtl="0" algn="l">
              <a:lnSpc>
                <a:spcPct val="100000"/>
              </a:lnSpc>
              <a:spcBef>
                <a:spcPts val="0"/>
              </a:spcBef>
              <a:spcAft>
                <a:spcPts val="0"/>
              </a:spcAft>
              <a:buClr>
                <a:srgbClr val="000000"/>
              </a:buClr>
              <a:buSzPts val="1100"/>
              <a:buFont typeface="Saira"/>
              <a:buChar char="•"/>
            </a:pPr>
            <a:r>
              <a:rPr lang="en" sz="1500">
                <a:solidFill>
                  <a:srgbClr val="000000"/>
                </a:solidFill>
                <a:latin typeface="Saira"/>
                <a:ea typeface="Saira"/>
                <a:cs typeface="Saira"/>
                <a:sym typeface="Saira"/>
              </a:rPr>
              <a:t>Añadir complejidad: más neuronas (idénticas)</a:t>
            </a:r>
            <a:endParaRPr sz="500"/>
          </a:p>
          <a:p>
            <a:pPr indent="-184150" lvl="0" marL="190500" rtl="0" algn="l">
              <a:lnSpc>
                <a:spcPct val="100000"/>
              </a:lnSpc>
              <a:spcBef>
                <a:spcPts val="300"/>
              </a:spcBef>
              <a:spcAft>
                <a:spcPts val="0"/>
              </a:spcAft>
              <a:buClr>
                <a:srgbClr val="000000"/>
              </a:buClr>
              <a:buSzPts val="1100"/>
              <a:buFont typeface="Saira"/>
              <a:buChar char="•"/>
            </a:pPr>
            <a:r>
              <a:rPr lang="en" sz="1500">
                <a:solidFill>
                  <a:srgbClr val="000000"/>
                </a:solidFill>
                <a:latin typeface="Saira"/>
                <a:ea typeface="Saira"/>
                <a:cs typeface="Saira"/>
                <a:sym typeface="Saira"/>
              </a:rPr>
              <a:t>Cada una con sus propios pesos</a:t>
            </a:r>
            <a:endParaRPr sz="500"/>
          </a:p>
          <a:p>
            <a:pPr indent="-184150" lvl="0" marL="190500" rtl="0" algn="l">
              <a:lnSpc>
                <a:spcPct val="100000"/>
              </a:lnSpc>
              <a:spcBef>
                <a:spcPts val="300"/>
              </a:spcBef>
              <a:spcAft>
                <a:spcPts val="0"/>
              </a:spcAft>
              <a:buClr>
                <a:srgbClr val="000000"/>
              </a:buClr>
              <a:buSzPts val="1100"/>
              <a:buFont typeface="Saira"/>
              <a:buChar char="•"/>
            </a:pPr>
            <a:r>
              <a:rPr lang="en" sz="1500">
                <a:solidFill>
                  <a:srgbClr val="000000"/>
                </a:solidFill>
                <a:latin typeface="Saira"/>
                <a:ea typeface="Saira"/>
                <a:cs typeface="Saira"/>
                <a:sym typeface="Saira"/>
              </a:rPr>
              <a:t>Diferentes salidas para cada una </a:t>
            </a:r>
            <a:endParaRPr sz="500"/>
          </a:p>
        </p:txBody>
      </p:sp>
      <p:grpSp>
        <p:nvGrpSpPr>
          <p:cNvPr id="269" name="Google Shape;269;p36"/>
          <p:cNvGrpSpPr/>
          <p:nvPr/>
        </p:nvGrpSpPr>
        <p:grpSpPr>
          <a:xfrm>
            <a:off x="2381272" y="1569578"/>
            <a:ext cx="4263622" cy="3094037"/>
            <a:chOff x="611747" y="62313"/>
            <a:chExt cx="10890478" cy="7907071"/>
          </a:xfrm>
        </p:grpSpPr>
        <p:pic>
          <p:nvPicPr>
            <p:cNvPr descr="Image" id="270" name="Google Shape;270;p36"/>
            <p:cNvPicPr preferRelativeResize="0"/>
            <p:nvPr/>
          </p:nvPicPr>
          <p:blipFill rotWithShape="1">
            <a:blip r:embed="rId3">
              <a:alphaModFix/>
            </a:blip>
            <a:srcRect b="0" l="0" r="0" t="0"/>
            <a:stretch/>
          </p:blipFill>
          <p:spPr>
            <a:xfrm>
              <a:off x="611747" y="62313"/>
              <a:ext cx="10890478" cy="7907071"/>
            </a:xfrm>
            <a:prstGeom prst="rect">
              <a:avLst/>
            </a:prstGeom>
            <a:noFill/>
            <a:ln>
              <a:noFill/>
            </a:ln>
          </p:spPr>
        </p:pic>
        <p:cxnSp>
          <p:nvCxnSpPr>
            <p:cNvPr id="271" name="Google Shape;271;p36"/>
            <p:cNvCxnSpPr/>
            <p:nvPr/>
          </p:nvCxnSpPr>
          <p:spPr>
            <a:xfrm>
              <a:off x="3944461" y="3314699"/>
              <a:ext cx="1269900" cy="1269900"/>
            </a:xfrm>
            <a:prstGeom prst="straightConnector1">
              <a:avLst/>
            </a:prstGeom>
            <a:solidFill>
              <a:srgbClr val="FFFFFF"/>
            </a:solidFill>
            <a:ln>
              <a:noFill/>
            </a:ln>
          </p:spPr>
        </p:cxnSp>
      </p:grpSp>
      <p:sp>
        <p:nvSpPr>
          <p:cNvPr id="272" name="Google Shape;272;p36"/>
          <p:cNvSpPr txBox="1"/>
          <p:nvPr/>
        </p:nvSpPr>
        <p:spPr>
          <a:xfrm>
            <a:off x="1800625" y="1642451"/>
            <a:ext cx="1886400" cy="26553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r">
              <a:lnSpc>
                <a:spcPct val="100000"/>
              </a:lnSpc>
              <a:spcBef>
                <a:spcPts val="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edad</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ingreso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nivel de educación</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género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descendientes</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tiempo en el empleo</a:t>
            </a: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78" name="Google Shape;278;p3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latin typeface="Helvetica Neue"/>
                <a:ea typeface="Helvetica Neue"/>
                <a:cs typeface="Helvetica Neue"/>
                <a:sym typeface="Helvetica Neue"/>
              </a:rPr>
              <a:t>Redes Neuronales Artificiales</a:t>
            </a:r>
            <a:endParaRPr sz="500"/>
          </a:p>
        </p:txBody>
      </p:sp>
      <p:sp>
        <p:nvSpPr>
          <p:cNvPr id="279" name="Google Shape;279;p37"/>
          <p:cNvSpPr txBox="1"/>
          <p:nvPr>
            <p:ph idx="1" type="body"/>
          </p:nvPr>
        </p:nvSpPr>
        <p:spPr>
          <a:xfrm>
            <a:off x="216875" y="469474"/>
            <a:ext cx="8520600" cy="1350000"/>
          </a:xfrm>
          <a:prstGeom prst="rect">
            <a:avLst/>
          </a:prstGeom>
          <a:noFill/>
          <a:ln>
            <a:noFill/>
          </a:ln>
        </p:spPr>
        <p:txBody>
          <a:bodyPr anchorCtr="0" anchor="ctr" bIns="26775" lIns="26775" spcFirstLastPara="1" rIns="26775" wrap="square" tIns="26775">
            <a:normAutofit/>
          </a:bodyPr>
          <a:lstStyle/>
          <a:p>
            <a:pPr indent="-184150" lvl="0" marL="190500" rtl="0" algn="l">
              <a:lnSpc>
                <a:spcPct val="100000"/>
              </a:lnSpc>
              <a:spcBef>
                <a:spcPts val="0"/>
              </a:spcBef>
              <a:spcAft>
                <a:spcPts val="0"/>
              </a:spcAft>
              <a:buClr>
                <a:srgbClr val="000000"/>
              </a:buClr>
              <a:buSzPts val="1100"/>
              <a:buFont typeface="Saira"/>
              <a:buChar char="•"/>
            </a:pPr>
            <a:r>
              <a:rPr lang="en" sz="1500">
                <a:solidFill>
                  <a:srgbClr val="000000"/>
                </a:solidFill>
                <a:latin typeface="Saira"/>
                <a:ea typeface="Saira"/>
                <a:cs typeface="Saira"/>
                <a:sym typeface="Saira"/>
              </a:rPr>
              <a:t>Una capa: hiperplanos que dividen los puntos de datos</a:t>
            </a:r>
            <a:endParaRPr sz="500"/>
          </a:p>
          <a:p>
            <a:pPr indent="-184150" lvl="0" marL="190500" rtl="0" algn="l">
              <a:lnSpc>
                <a:spcPct val="100000"/>
              </a:lnSpc>
              <a:spcBef>
                <a:spcPts val="300"/>
              </a:spcBef>
              <a:spcAft>
                <a:spcPts val="0"/>
              </a:spcAft>
              <a:buClr>
                <a:srgbClr val="000000"/>
              </a:buClr>
              <a:buSzPts val="1100"/>
              <a:buFont typeface="Saira"/>
              <a:buChar char="•"/>
            </a:pPr>
            <a:r>
              <a:rPr lang="en" sz="1500">
                <a:solidFill>
                  <a:srgbClr val="000000"/>
                </a:solidFill>
                <a:latin typeface="Saira"/>
                <a:ea typeface="Saira"/>
                <a:cs typeface="Saira"/>
                <a:sym typeface="Saira"/>
              </a:rPr>
              <a:t>Redes neuronales: imitan al cerebro y conectan las "neuronas" </a:t>
            </a:r>
            <a:endParaRPr sz="500"/>
          </a:p>
          <a:p>
            <a:pPr indent="-184150" lvl="0" marL="190500" rtl="0" algn="l">
              <a:lnSpc>
                <a:spcPct val="100000"/>
              </a:lnSpc>
              <a:spcBef>
                <a:spcPts val="300"/>
              </a:spcBef>
              <a:spcAft>
                <a:spcPts val="0"/>
              </a:spcAft>
              <a:buClr>
                <a:srgbClr val="000000"/>
              </a:buClr>
              <a:buSzPts val="1100"/>
              <a:buFont typeface="Saira"/>
              <a:buChar char="•"/>
            </a:pPr>
            <a:r>
              <a:rPr lang="en" sz="1500">
                <a:solidFill>
                  <a:srgbClr val="000000"/>
                </a:solidFill>
                <a:latin typeface="Saira"/>
                <a:ea typeface="Saira"/>
                <a:cs typeface="Saira"/>
                <a:sym typeface="Saira"/>
              </a:rPr>
              <a:t>Una capa: lineal, más capas: ¡no lineal!</a:t>
            </a:r>
            <a:endParaRPr sz="500"/>
          </a:p>
        </p:txBody>
      </p:sp>
      <p:grpSp>
        <p:nvGrpSpPr>
          <p:cNvPr id="280" name="Google Shape;280;p37"/>
          <p:cNvGrpSpPr/>
          <p:nvPr/>
        </p:nvGrpSpPr>
        <p:grpSpPr>
          <a:xfrm>
            <a:off x="2381265" y="1798183"/>
            <a:ext cx="4083929" cy="2965152"/>
            <a:chOff x="611747" y="62313"/>
            <a:chExt cx="10890478" cy="7907071"/>
          </a:xfrm>
        </p:grpSpPr>
        <p:pic>
          <p:nvPicPr>
            <p:cNvPr descr="Image" id="281" name="Google Shape;281;p37"/>
            <p:cNvPicPr preferRelativeResize="0"/>
            <p:nvPr/>
          </p:nvPicPr>
          <p:blipFill rotWithShape="1">
            <a:blip r:embed="rId3">
              <a:alphaModFix/>
            </a:blip>
            <a:srcRect b="0" l="0" r="0" t="0"/>
            <a:stretch/>
          </p:blipFill>
          <p:spPr>
            <a:xfrm>
              <a:off x="611747" y="62313"/>
              <a:ext cx="10890478" cy="7907071"/>
            </a:xfrm>
            <a:prstGeom prst="rect">
              <a:avLst/>
            </a:prstGeom>
            <a:noFill/>
            <a:ln>
              <a:noFill/>
            </a:ln>
          </p:spPr>
        </p:pic>
        <p:cxnSp>
          <p:nvCxnSpPr>
            <p:cNvPr id="282" name="Google Shape;282;p37"/>
            <p:cNvCxnSpPr/>
            <p:nvPr/>
          </p:nvCxnSpPr>
          <p:spPr>
            <a:xfrm>
              <a:off x="3944461" y="3314699"/>
              <a:ext cx="1269900" cy="1269900"/>
            </a:xfrm>
            <a:prstGeom prst="straightConnector1">
              <a:avLst/>
            </a:prstGeom>
            <a:solidFill>
              <a:srgbClr val="FFFFFF"/>
            </a:solidFill>
            <a:ln>
              <a:noFill/>
            </a:ln>
          </p:spPr>
        </p:cxnSp>
      </p:grpSp>
      <p:pic>
        <p:nvPicPr>
          <p:cNvPr descr="Image" id="283" name="Google Shape;283;p37"/>
          <p:cNvPicPr preferRelativeResize="0"/>
          <p:nvPr/>
        </p:nvPicPr>
        <p:blipFill rotWithShape="1">
          <a:blip r:embed="rId4">
            <a:alphaModFix/>
          </a:blip>
          <a:srcRect b="0" l="0" r="0" t="0"/>
          <a:stretch/>
        </p:blipFill>
        <p:spPr>
          <a:xfrm>
            <a:off x="2383563" y="1799403"/>
            <a:ext cx="5132124" cy="2951555"/>
          </a:xfrm>
          <a:prstGeom prst="rect">
            <a:avLst/>
          </a:prstGeom>
          <a:noFill/>
          <a:ln>
            <a:noFill/>
          </a:ln>
        </p:spPr>
      </p:pic>
      <p:sp>
        <p:nvSpPr>
          <p:cNvPr id="284" name="Google Shape;284;p37"/>
          <p:cNvSpPr txBox="1"/>
          <p:nvPr/>
        </p:nvSpPr>
        <p:spPr>
          <a:xfrm>
            <a:off x="1717128" y="1789170"/>
            <a:ext cx="1886400" cy="21168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edad</a:t>
            </a:r>
            <a:endParaRPr sz="500"/>
          </a:p>
          <a:p>
            <a:pPr indent="0" lvl="0" marL="0" marR="0" rtl="0" algn="r">
              <a:lnSpc>
                <a:spcPct val="100000"/>
              </a:lnSpc>
              <a:spcBef>
                <a:spcPts val="120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ingreso</a:t>
            </a:r>
            <a:endParaRPr sz="500"/>
          </a:p>
          <a:p>
            <a:pPr indent="0" lvl="0" marL="0" marR="0" rtl="0" algn="r">
              <a:lnSpc>
                <a:spcPct val="100000"/>
              </a:lnSpc>
              <a:spcBef>
                <a:spcPts val="120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nivel de educación</a:t>
            </a:r>
            <a:endParaRPr sz="500"/>
          </a:p>
          <a:p>
            <a:pPr indent="0" lvl="0" marL="0" marR="0" rtl="0" algn="r">
              <a:lnSpc>
                <a:spcPct val="100000"/>
              </a:lnSpc>
              <a:spcBef>
                <a:spcPts val="120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género</a:t>
            </a:r>
            <a:endParaRPr sz="500"/>
          </a:p>
          <a:p>
            <a:pPr indent="0" lvl="0" marL="0" marR="0" rtl="0" algn="r">
              <a:lnSpc>
                <a:spcPct val="100000"/>
              </a:lnSpc>
              <a:spcBef>
                <a:spcPts val="120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descendientes</a:t>
            </a:r>
            <a:endParaRPr sz="500"/>
          </a:p>
          <a:p>
            <a:pPr indent="0" lvl="0" marL="0" marR="0" rtl="0" algn="r">
              <a:lnSpc>
                <a:spcPct val="100000"/>
              </a:lnSpc>
              <a:spcBef>
                <a:spcPts val="120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tiempo en el empleo</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txBox="1"/>
          <p:nvPr>
            <p:ph idx="12" type="sldNum"/>
          </p:nvPr>
        </p:nvSpPr>
        <p:spPr>
          <a:xfrm>
            <a:off x="7558058" y="43584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90" name="Google Shape;290;p38"/>
          <p:cNvSpPr txBox="1"/>
          <p:nvPr>
            <p:ph type="title"/>
          </p:nvPr>
        </p:nvSpPr>
        <p:spPr>
          <a:xfrm>
            <a:off x="2355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latin typeface="Helvetica Neue"/>
                <a:ea typeface="Helvetica Neue"/>
                <a:cs typeface="Helvetica Neue"/>
                <a:sym typeface="Helvetica Neue"/>
              </a:rPr>
              <a:t>Redes Neuronales Artificiales</a:t>
            </a:r>
            <a:endParaRPr sz="500"/>
          </a:p>
        </p:txBody>
      </p:sp>
      <p:sp>
        <p:nvSpPr>
          <p:cNvPr id="291" name="Google Shape;291;p38"/>
          <p:cNvSpPr txBox="1"/>
          <p:nvPr>
            <p:ph idx="1" type="body"/>
          </p:nvPr>
        </p:nvSpPr>
        <p:spPr>
          <a:xfrm>
            <a:off x="162938" y="398821"/>
            <a:ext cx="8520600" cy="1186200"/>
          </a:xfrm>
          <a:prstGeom prst="rect">
            <a:avLst/>
          </a:prstGeom>
          <a:noFill/>
          <a:ln>
            <a:noFill/>
          </a:ln>
        </p:spPr>
        <p:txBody>
          <a:bodyPr anchorCtr="0" anchor="ctr" bIns="26775" lIns="26775" spcFirstLastPara="1" rIns="26775" wrap="square" tIns="26775">
            <a:normAutofit/>
          </a:bodyPr>
          <a:lstStyle/>
          <a:p>
            <a:pPr indent="-209550" lvl="0" marL="203200" rtl="0" algn="l">
              <a:lnSpc>
                <a:spcPct val="100000"/>
              </a:lnSpc>
              <a:spcBef>
                <a:spcPts val="0"/>
              </a:spcBef>
              <a:spcAft>
                <a:spcPts val="0"/>
              </a:spcAft>
              <a:buClr>
                <a:srgbClr val="000000"/>
              </a:buClr>
              <a:buSzPts val="1300"/>
              <a:buFont typeface="Saira"/>
              <a:buChar char="•"/>
            </a:pPr>
            <a:r>
              <a:rPr lang="en" sz="1700">
                <a:solidFill>
                  <a:srgbClr val="000000"/>
                </a:solidFill>
                <a:latin typeface="Saira"/>
                <a:ea typeface="Saira"/>
                <a:cs typeface="Saira"/>
                <a:sym typeface="Saira"/>
              </a:rPr>
              <a:t>Combinar las salidas en una sola neurona para generar la salida final</a:t>
            </a:r>
            <a:endParaRPr sz="500"/>
          </a:p>
          <a:p>
            <a:pPr indent="-209550" lvl="0" marL="203200" rtl="0" algn="l">
              <a:lnSpc>
                <a:spcPct val="100000"/>
              </a:lnSpc>
              <a:spcBef>
                <a:spcPts val="400"/>
              </a:spcBef>
              <a:spcAft>
                <a:spcPts val="0"/>
              </a:spcAft>
              <a:buClr>
                <a:srgbClr val="000000"/>
              </a:buClr>
              <a:buSzPts val="1300"/>
              <a:buFont typeface="Saira"/>
              <a:buChar char="•"/>
            </a:pPr>
            <a:r>
              <a:rPr lang="en" sz="1700">
                <a:solidFill>
                  <a:srgbClr val="000000"/>
                </a:solidFill>
                <a:latin typeface="Saira"/>
                <a:ea typeface="Saira"/>
                <a:cs typeface="Saira"/>
                <a:sym typeface="Saira"/>
              </a:rPr>
              <a:t>¡Hemos construido una red neuronal!</a:t>
            </a:r>
            <a:endParaRPr sz="500"/>
          </a:p>
        </p:txBody>
      </p:sp>
      <p:grpSp>
        <p:nvGrpSpPr>
          <p:cNvPr id="292" name="Google Shape;292;p38"/>
          <p:cNvGrpSpPr/>
          <p:nvPr/>
        </p:nvGrpSpPr>
        <p:grpSpPr>
          <a:xfrm>
            <a:off x="1466865" y="1493383"/>
            <a:ext cx="4083929" cy="2965152"/>
            <a:chOff x="611747" y="62313"/>
            <a:chExt cx="10890478" cy="7907071"/>
          </a:xfrm>
        </p:grpSpPr>
        <p:pic>
          <p:nvPicPr>
            <p:cNvPr descr="Image" id="293" name="Google Shape;293;p38"/>
            <p:cNvPicPr preferRelativeResize="0"/>
            <p:nvPr/>
          </p:nvPicPr>
          <p:blipFill rotWithShape="1">
            <a:blip r:embed="rId3">
              <a:alphaModFix/>
            </a:blip>
            <a:srcRect b="0" l="0" r="0" t="0"/>
            <a:stretch/>
          </p:blipFill>
          <p:spPr>
            <a:xfrm>
              <a:off x="611747" y="62313"/>
              <a:ext cx="10890478" cy="7907071"/>
            </a:xfrm>
            <a:prstGeom prst="rect">
              <a:avLst/>
            </a:prstGeom>
            <a:noFill/>
            <a:ln>
              <a:noFill/>
            </a:ln>
          </p:spPr>
        </p:pic>
        <p:cxnSp>
          <p:nvCxnSpPr>
            <p:cNvPr id="294" name="Google Shape;294;p38"/>
            <p:cNvCxnSpPr/>
            <p:nvPr/>
          </p:nvCxnSpPr>
          <p:spPr>
            <a:xfrm>
              <a:off x="3944461" y="3314699"/>
              <a:ext cx="1269900" cy="1269900"/>
            </a:xfrm>
            <a:prstGeom prst="straightConnector1">
              <a:avLst/>
            </a:prstGeom>
            <a:solidFill>
              <a:srgbClr val="FFFFFF"/>
            </a:solidFill>
            <a:ln>
              <a:noFill/>
            </a:ln>
          </p:spPr>
        </p:cxnSp>
      </p:grpSp>
      <p:pic>
        <p:nvPicPr>
          <p:cNvPr descr="Image" id="295" name="Google Shape;295;p38"/>
          <p:cNvPicPr preferRelativeResize="0"/>
          <p:nvPr/>
        </p:nvPicPr>
        <p:blipFill rotWithShape="1">
          <a:blip r:embed="rId4">
            <a:alphaModFix/>
          </a:blip>
          <a:srcRect b="0" l="0" r="0" t="0"/>
          <a:stretch/>
        </p:blipFill>
        <p:spPr>
          <a:xfrm>
            <a:off x="1469163" y="1494603"/>
            <a:ext cx="5132124" cy="2951555"/>
          </a:xfrm>
          <a:prstGeom prst="rect">
            <a:avLst/>
          </a:prstGeom>
          <a:noFill/>
          <a:ln>
            <a:noFill/>
          </a:ln>
        </p:spPr>
      </p:pic>
      <p:pic>
        <p:nvPicPr>
          <p:cNvPr descr="Image" id="296" name="Google Shape;296;p38"/>
          <p:cNvPicPr preferRelativeResize="0"/>
          <p:nvPr/>
        </p:nvPicPr>
        <p:blipFill rotWithShape="1">
          <a:blip r:embed="rId5">
            <a:alphaModFix/>
          </a:blip>
          <a:srcRect b="0" l="0" r="0" t="0"/>
          <a:stretch/>
        </p:blipFill>
        <p:spPr>
          <a:xfrm>
            <a:off x="1467738" y="1427220"/>
            <a:ext cx="6726280" cy="3136241"/>
          </a:xfrm>
          <a:prstGeom prst="rect">
            <a:avLst/>
          </a:prstGeom>
          <a:noFill/>
          <a:ln>
            <a:noFill/>
          </a:ln>
        </p:spPr>
      </p:pic>
      <p:sp>
        <p:nvSpPr>
          <p:cNvPr id="297" name="Google Shape;297;p38"/>
          <p:cNvSpPr txBox="1"/>
          <p:nvPr/>
        </p:nvSpPr>
        <p:spPr>
          <a:xfrm>
            <a:off x="802725" y="1484376"/>
            <a:ext cx="1886400" cy="26553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r">
              <a:lnSpc>
                <a:spcPct val="100000"/>
              </a:lnSpc>
              <a:spcBef>
                <a:spcPts val="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edad</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ingreso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nivel de educación</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género</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descendientes</a:t>
            </a:r>
            <a:endParaRPr sz="1700"/>
          </a:p>
          <a:p>
            <a:pPr indent="0" lvl="0" marL="0" marR="0" rtl="0" algn="r">
              <a:lnSpc>
                <a:spcPct val="100000"/>
              </a:lnSpc>
              <a:spcBef>
                <a:spcPts val="1200"/>
              </a:spcBef>
              <a:spcAft>
                <a:spcPts val="0"/>
              </a:spcAft>
              <a:buClr>
                <a:srgbClr val="000000"/>
              </a:buClr>
              <a:buSzPts val="1400"/>
              <a:buFont typeface="Saira"/>
              <a:buNone/>
            </a:pPr>
            <a:r>
              <a:rPr b="0" i="0" lang="en" sz="1700" u="none" cap="none" strike="noStrike">
                <a:solidFill>
                  <a:srgbClr val="000000"/>
                </a:solidFill>
                <a:latin typeface="Saira"/>
                <a:ea typeface="Saira"/>
                <a:cs typeface="Saira"/>
                <a:sym typeface="Saira"/>
              </a:rPr>
              <a:t>tiempo en el empleo</a:t>
            </a:r>
            <a:endParaRPr sz="1700"/>
          </a:p>
        </p:txBody>
      </p:sp>
      <p:sp>
        <p:nvSpPr>
          <p:cNvPr id="298" name="Google Shape;298;p38"/>
          <p:cNvSpPr txBox="1"/>
          <p:nvPr/>
        </p:nvSpPr>
        <p:spPr>
          <a:xfrm>
            <a:off x="7508453" y="2709650"/>
            <a:ext cx="1002000" cy="4311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Decisión</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Si/No</a:t>
            </a:r>
            <a:endParaRPr sz="500"/>
          </a:p>
        </p:txBody>
      </p:sp>
      <p:sp>
        <p:nvSpPr>
          <p:cNvPr id="299" name="Google Shape;299;p38"/>
          <p:cNvSpPr txBox="1"/>
          <p:nvPr/>
        </p:nvSpPr>
        <p:spPr>
          <a:xfrm>
            <a:off x="4768082" y="1484370"/>
            <a:ext cx="1444200" cy="2154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Red Neuronal</a:t>
            </a:r>
            <a:endParaRPr sz="500"/>
          </a:p>
        </p:txBody>
      </p:sp>
      <p:sp>
        <p:nvSpPr>
          <p:cNvPr id="300" name="Google Shape;300;p38"/>
          <p:cNvSpPr txBox="1"/>
          <p:nvPr/>
        </p:nvSpPr>
        <p:spPr>
          <a:xfrm>
            <a:off x="6974993" y="2600904"/>
            <a:ext cx="372600" cy="4617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000"/>
              <a:buFont typeface="Saira"/>
              <a:buNone/>
            </a:pPr>
            <a:r>
              <a:rPr b="0" i="0" lang="en" sz="1000" u="none" cap="none" strike="noStrike">
                <a:solidFill>
                  <a:srgbClr val="000000"/>
                </a:solidFill>
                <a:latin typeface="Saira"/>
                <a:ea typeface="Saira"/>
                <a:cs typeface="Saira"/>
                <a:sym typeface="Saira"/>
              </a:rPr>
              <a:t> salida</a:t>
            </a:r>
            <a:endParaRPr sz="500"/>
          </a:p>
          <a:p>
            <a:pPr indent="0" lvl="0" marL="0" marR="0" rtl="0" algn="ctr">
              <a:lnSpc>
                <a:spcPct val="100000"/>
              </a:lnSpc>
              <a:spcBef>
                <a:spcPts val="0"/>
              </a:spcBef>
              <a:spcAft>
                <a:spcPts val="0"/>
              </a:spcAft>
              <a:buClr>
                <a:srgbClr val="000000"/>
              </a:buClr>
              <a:buSzPts val="1000"/>
              <a:buFont typeface="Saira"/>
              <a:buNone/>
            </a:pPr>
            <a:r>
              <a:rPr b="0" i="0" lang="en" sz="1000" u="none" cap="none" strike="noStrike">
                <a:solidFill>
                  <a:srgbClr val="000000"/>
                </a:solidFill>
                <a:latin typeface="Saira"/>
                <a:ea typeface="Saira"/>
                <a:cs typeface="Saira"/>
                <a:sym typeface="Saira"/>
              </a:rPr>
              <a:t> final</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pSp>
        <p:nvGrpSpPr>
          <p:cNvPr id="305" name="Google Shape;305;p39"/>
          <p:cNvGrpSpPr/>
          <p:nvPr/>
        </p:nvGrpSpPr>
        <p:grpSpPr>
          <a:xfrm>
            <a:off x="3281596" y="1503308"/>
            <a:ext cx="490500" cy="491963"/>
            <a:chOff x="0" y="-53"/>
            <a:chExt cx="1308000" cy="1311900"/>
          </a:xfrm>
        </p:grpSpPr>
        <p:grpSp>
          <p:nvGrpSpPr>
            <p:cNvPr id="306" name="Google Shape;306;p39"/>
            <p:cNvGrpSpPr/>
            <p:nvPr/>
          </p:nvGrpSpPr>
          <p:grpSpPr>
            <a:xfrm>
              <a:off x="0" y="-53"/>
              <a:ext cx="1308000" cy="1311900"/>
              <a:chOff x="0" y="-53"/>
              <a:chExt cx="1308000" cy="1311900"/>
            </a:xfrm>
          </p:grpSpPr>
          <p:sp>
            <p:nvSpPr>
              <p:cNvPr id="307" name="Google Shape;307;p39"/>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308" name="Google Shape;308;p39"/>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309" name="Google Shape;309;p39"/>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310" name="Google Shape;310;p39"/>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311" name="Google Shape;311;p39"/>
          <p:cNvSpPr/>
          <p:nvPr/>
        </p:nvSpPr>
        <p:spPr>
          <a:xfrm>
            <a:off x="1681111" y="3519362"/>
            <a:ext cx="476400" cy="4764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2" name="Google Shape;312;p39"/>
          <p:cNvSpPr/>
          <p:nvPr/>
        </p:nvSpPr>
        <p:spPr>
          <a:xfrm>
            <a:off x="1681111" y="2234082"/>
            <a:ext cx="476400" cy="4764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3" name="Google Shape;313;p39"/>
          <p:cNvSpPr/>
          <p:nvPr/>
        </p:nvSpPr>
        <p:spPr>
          <a:xfrm>
            <a:off x="1681111" y="1591442"/>
            <a:ext cx="476400" cy="4764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4" name="Google Shape;314;p39"/>
          <p:cNvSpPr/>
          <p:nvPr/>
        </p:nvSpPr>
        <p:spPr>
          <a:xfrm>
            <a:off x="1681111" y="948801"/>
            <a:ext cx="476400" cy="4764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x_1.pdf" id="315" name="Google Shape;315;p39"/>
          <p:cNvPicPr preferRelativeResize="0"/>
          <p:nvPr/>
        </p:nvPicPr>
        <p:blipFill rotWithShape="1">
          <a:blip r:embed="rId5">
            <a:alphaModFix/>
          </a:blip>
          <a:srcRect b="0" l="0" r="0" t="0"/>
          <a:stretch/>
        </p:blipFill>
        <p:spPr>
          <a:xfrm>
            <a:off x="1754936" y="1717544"/>
            <a:ext cx="328600" cy="224046"/>
          </a:xfrm>
          <a:prstGeom prst="rect">
            <a:avLst/>
          </a:prstGeom>
          <a:noFill/>
          <a:ln>
            <a:noFill/>
          </a:ln>
        </p:spPr>
      </p:pic>
      <p:pic>
        <p:nvPicPr>
          <p:cNvPr descr="x_2.pdf" id="316" name="Google Shape;316;p39"/>
          <p:cNvPicPr preferRelativeResize="0"/>
          <p:nvPr/>
        </p:nvPicPr>
        <p:blipFill rotWithShape="1">
          <a:blip r:embed="rId6">
            <a:alphaModFix/>
          </a:blip>
          <a:srcRect b="0" l="0" r="0" t="0"/>
          <a:stretch/>
        </p:blipFill>
        <p:spPr>
          <a:xfrm>
            <a:off x="1754936" y="2365055"/>
            <a:ext cx="328600" cy="214305"/>
          </a:xfrm>
          <a:prstGeom prst="rect">
            <a:avLst/>
          </a:prstGeom>
          <a:noFill/>
          <a:ln>
            <a:noFill/>
          </a:ln>
        </p:spPr>
      </p:pic>
      <p:pic>
        <p:nvPicPr>
          <p:cNvPr descr="x_D.pdf" id="317" name="Google Shape;317;p39"/>
          <p:cNvPicPr preferRelativeResize="0"/>
          <p:nvPr/>
        </p:nvPicPr>
        <p:blipFill rotWithShape="1">
          <a:blip r:embed="rId7">
            <a:alphaModFix/>
          </a:blip>
          <a:srcRect b="0" l="0" r="0" t="0"/>
          <a:stretch/>
        </p:blipFill>
        <p:spPr>
          <a:xfrm>
            <a:off x="1754936" y="3669469"/>
            <a:ext cx="328600" cy="176036"/>
          </a:xfrm>
          <a:prstGeom prst="rect">
            <a:avLst/>
          </a:prstGeom>
          <a:noFill/>
          <a:ln>
            <a:noFill/>
          </a:ln>
        </p:spPr>
      </p:pic>
      <p:pic>
        <p:nvPicPr>
          <p:cNvPr descr="vdots.pdf" id="318" name="Google Shape;318;p39"/>
          <p:cNvPicPr preferRelativeResize="0"/>
          <p:nvPr/>
        </p:nvPicPr>
        <p:blipFill rotWithShape="1">
          <a:blip r:embed="rId8">
            <a:alphaModFix/>
          </a:blip>
          <a:srcRect b="0" l="0" r="0" t="0"/>
          <a:stretch/>
        </p:blipFill>
        <p:spPr>
          <a:xfrm>
            <a:off x="1919236" y="2941786"/>
            <a:ext cx="62932" cy="346122"/>
          </a:xfrm>
          <a:prstGeom prst="rect">
            <a:avLst/>
          </a:prstGeom>
          <a:noFill/>
          <a:ln>
            <a:noFill/>
          </a:ln>
        </p:spPr>
      </p:pic>
      <p:sp>
        <p:nvSpPr>
          <p:cNvPr id="319" name="Google Shape;319;p39"/>
          <p:cNvSpPr/>
          <p:nvPr/>
        </p:nvSpPr>
        <p:spPr>
          <a:xfrm>
            <a:off x="2150772" y="1267921"/>
            <a:ext cx="1142316" cy="399600"/>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20" name="Google Shape;320;p39"/>
          <p:cNvSpPr/>
          <p:nvPr/>
        </p:nvSpPr>
        <p:spPr>
          <a:xfrm>
            <a:off x="2164201" y="1761648"/>
            <a:ext cx="1115316" cy="55674"/>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21" name="Google Shape;321;p39"/>
          <p:cNvSpPr/>
          <p:nvPr/>
        </p:nvSpPr>
        <p:spPr>
          <a:xfrm>
            <a:off x="2142951" y="1850887"/>
            <a:ext cx="1157976" cy="520722"/>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22" name="Google Shape;322;p39"/>
          <p:cNvSpPr/>
          <p:nvPr/>
        </p:nvSpPr>
        <p:spPr>
          <a:xfrm>
            <a:off x="2072490" y="1942718"/>
            <a:ext cx="1299510" cy="1623348"/>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23" name="Google Shape;323;p39"/>
          <p:cNvSpPr/>
          <p:nvPr/>
        </p:nvSpPr>
        <p:spPr>
          <a:xfrm>
            <a:off x="3755332" y="1844997"/>
            <a:ext cx="1228932" cy="514782"/>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pic>
        <p:nvPicPr>
          <p:cNvPr descr="1.pdf" id="324" name="Google Shape;324;p39"/>
          <p:cNvPicPr preferRelativeResize="0"/>
          <p:nvPr/>
        </p:nvPicPr>
        <p:blipFill rotWithShape="1">
          <a:blip r:embed="rId9">
            <a:alphaModFix/>
          </a:blip>
          <a:srcRect b="0" l="0" r="0" t="0"/>
          <a:stretch/>
        </p:blipFill>
        <p:spPr>
          <a:xfrm>
            <a:off x="1859930" y="1050884"/>
            <a:ext cx="118613" cy="224046"/>
          </a:xfrm>
          <a:prstGeom prst="rect">
            <a:avLst/>
          </a:prstGeom>
          <a:noFill/>
          <a:ln>
            <a:noFill/>
          </a:ln>
        </p:spPr>
      </p:pic>
      <p:grpSp>
        <p:nvGrpSpPr>
          <p:cNvPr id="325" name="Google Shape;325;p39"/>
          <p:cNvGrpSpPr/>
          <p:nvPr/>
        </p:nvGrpSpPr>
        <p:grpSpPr>
          <a:xfrm>
            <a:off x="3280224" y="2146149"/>
            <a:ext cx="490500" cy="491963"/>
            <a:chOff x="0" y="-53"/>
            <a:chExt cx="1308000" cy="1311900"/>
          </a:xfrm>
        </p:grpSpPr>
        <p:grpSp>
          <p:nvGrpSpPr>
            <p:cNvPr id="326" name="Google Shape;326;p39"/>
            <p:cNvGrpSpPr/>
            <p:nvPr/>
          </p:nvGrpSpPr>
          <p:grpSpPr>
            <a:xfrm>
              <a:off x="0" y="-53"/>
              <a:ext cx="1308000" cy="1311900"/>
              <a:chOff x="0" y="-53"/>
              <a:chExt cx="1308000" cy="1311900"/>
            </a:xfrm>
          </p:grpSpPr>
          <p:sp>
            <p:nvSpPr>
              <p:cNvPr id="327" name="Google Shape;327;p39"/>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328" name="Google Shape;328;p39"/>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329" name="Google Shape;329;p39"/>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330" name="Google Shape;330;p39"/>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grpSp>
        <p:nvGrpSpPr>
          <p:cNvPr id="331" name="Google Shape;331;p39"/>
          <p:cNvGrpSpPr/>
          <p:nvPr/>
        </p:nvGrpSpPr>
        <p:grpSpPr>
          <a:xfrm>
            <a:off x="3280224" y="2788990"/>
            <a:ext cx="490500" cy="491962"/>
            <a:chOff x="0" y="-53"/>
            <a:chExt cx="1308000" cy="1311900"/>
          </a:xfrm>
        </p:grpSpPr>
        <p:grpSp>
          <p:nvGrpSpPr>
            <p:cNvPr id="332" name="Google Shape;332;p39"/>
            <p:cNvGrpSpPr/>
            <p:nvPr/>
          </p:nvGrpSpPr>
          <p:grpSpPr>
            <a:xfrm>
              <a:off x="0" y="-53"/>
              <a:ext cx="1308000" cy="1311900"/>
              <a:chOff x="0" y="-53"/>
              <a:chExt cx="1308000" cy="1311900"/>
            </a:xfrm>
          </p:grpSpPr>
          <p:sp>
            <p:nvSpPr>
              <p:cNvPr id="333" name="Google Shape;333;p39"/>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334" name="Google Shape;334;p39"/>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335" name="Google Shape;335;p39"/>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336" name="Google Shape;336;p39"/>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pic>
        <p:nvPicPr>
          <p:cNvPr descr="vdots.pdf" id="337" name="Google Shape;337;p39"/>
          <p:cNvPicPr preferRelativeResize="0"/>
          <p:nvPr/>
        </p:nvPicPr>
        <p:blipFill rotWithShape="1">
          <a:blip r:embed="rId8">
            <a:alphaModFix/>
          </a:blip>
          <a:srcRect b="0" l="0" r="0" t="0"/>
          <a:stretch/>
        </p:blipFill>
        <p:spPr>
          <a:xfrm>
            <a:off x="3490861" y="3418036"/>
            <a:ext cx="62932" cy="346122"/>
          </a:xfrm>
          <a:prstGeom prst="rect">
            <a:avLst/>
          </a:prstGeom>
          <a:noFill/>
          <a:ln>
            <a:noFill/>
          </a:ln>
        </p:spPr>
      </p:pic>
      <p:grpSp>
        <p:nvGrpSpPr>
          <p:cNvPr id="338" name="Google Shape;338;p39"/>
          <p:cNvGrpSpPr/>
          <p:nvPr/>
        </p:nvGrpSpPr>
        <p:grpSpPr>
          <a:xfrm>
            <a:off x="3245592" y="3901221"/>
            <a:ext cx="490500" cy="491963"/>
            <a:chOff x="0" y="-53"/>
            <a:chExt cx="1308000" cy="1311900"/>
          </a:xfrm>
        </p:grpSpPr>
        <p:grpSp>
          <p:nvGrpSpPr>
            <p:cNvPr id="339" name="Google Shape;339;p39"/>
            <p:cNvGrpSpPr/>
            <p:nvPr/>
          </p:nvGrpSpPr>
          <p:grpSpPr>
            <a:xfrm>
              <a:off x="0" y="-53"/>
              <a:ext cx="1308000" cy="1311900"/>
              <a:chOff x="0" y="-53"/>
              <a:chExt cx="1308000" cy="1311900"/>
            </a:xfrm>
          </p:grpSpPr>
          <p:sp>
            <p:nvSpPr>
              <p:cNvPr id="340" name="Google Shape;340;p39"/>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341" name="Google Shape;341;p39"/>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342" name="Google Shape;342;p39"/>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343" name="Google Shape;343;p39"/>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grpSp>
        <p:nvGrpSpPr>
          <p:cNvPr id="344" name="Google Shape;344;p39"/>
          <p:cNvGrpSpPr/>
          <p:nvPr/>
        </p:nvGrpSpPr>
        <p:grpSpPr>
          <a:xfrm>
            <a:off x="4967450" y="2209466"/>
            <a:ext cx="490500" cy="491963"/>
            <a:chOff x="0" y="-53"/>
            <a:chExt cx="1308000" cy="1311900"/>
          </a:xfrm>
        </p:grpSpPr>
        <p:grpSp>
          <p:nvGrpSpPr>
            <p:cNvPr id="345" name="Google Shape;345;p39"/>
            <p:cNvGrpSpPr/>
            <p:nvPr/>
          </p:nvGrpSpPr>
          <p:grpSpPr>
            <a:xfrm>
              <a:off x="0" y="-53"/>
              <a:ext cx="1308000" cy="1311900"/>
              <a:chOff x="0" y="-53"/>
              <a:chExt cx="1308000" cy="1311900"/>
            </a:xfrm>
          </p:grpSpPr>
          <p:sp>
            <p:nvSpPr>
              <p:cNvPr id="346" name="Google Shape;346;p39"/>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347" name="Google Shape;347;p39"/>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348" name="Google Shape;348;p39"/>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f(.).pdf" id="349" name="Google Shape;349;p39"/>
            <p:cNvPicPr preferRelativeResize="0"/>
            <p:nvPr/>
          </p:nvPicPr>
          <p:blipFill rotWithShape="1">
            <a:blip r:embed="rId10">
              <a:alphaModFix/>
            </a:blip>
            <a:srcRect b="0" l="0" r="0" t="0"/>
            <a:stretch/>
          </p:blipFill>
          <p:spPr>
            <a:xfrm>
              <a:off x="736054" y="497173"/>
              <a:ext cx="469901" cy="317501"/>
            </a:xfrm>
            <a:prstGeom prst="rect">
              <a:avLst/>
            </a:prstGeom>
            <a:noFill/>
            <a:ln>
              <a:noFill/>
            </a:ln>
          </p:spPr>
        </p:pic>
      </p:grpSp>
      <p:sp>
        <p:nvSpPr>
          <p:cNvPr id="350" name="Google Shape;350;p39"/>
          <p:cNvSpPr/>
          <p:nvPr/>
        </p:nvSpPr>
        <p:spPr>
          <a:xfrm>
            <a:off x="3772971" y="2401427"/>
            <a:ext cx="1192266" cy="44766"/>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51" name="Google Shape;351;p39"/>
          <p:cNvSpPr/>
          <p:nvPr/>
        </p:nvSpPr>
        <p:spPr>
          <a:xfrm>
            <a:off x="3759725" y="2535920"/>
            <a:ext cx="1218726" cy="418608"/>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52" name="Google Shape;352;p39"/>
          <p:cNvSpPr/>
          <p:nvPr/>
        </p:nvSpPr>
        <p:spPr>
          <a:xfrm>
            <a:off x="3667549" y="2629097"/>
            <a:ext cx="1368468" cy="1344492"/>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53" name="Google Shape;353;p39"/>
          <p:cNvSpPr/>
          <p:nvPr/>
        </p:nvSpPr>
        <p:spPr>
          <a:xfrm>
            <a:off x="2115396" y="1334109"/>
            <a:ext cx="1211976" cy="90936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54" name="Google Shape;354;p39"/>
          <p:cNvSpPr/>
          <p:nvPr/>
        </p:nvSpPr>
        <p:spPr>
          <a:xfrm>
            <a:off x="2080098" y="1372003"/>
            <a:ext cx="1282878" cy="1476036"/>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55" name="Google Shape;355;p39"/>
          <p:cNvSpPr/>
          <p:nvPr/>
        </p:nvSpPr>
        <p:spPr>
          <a:xfrm>
            <a:off x="2034253" y="1403571"/>
            <a:ext cx="1340496" cy="2524878"/>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56" name="Google Shape;356;p39"/>
          <p:cNvSpPr/>
          <p:nvPr/>
        </p:nvSpPr>
        <p:spPr>
          <a:xfrm>
            <a:off x="2150741" y="1910649"/>
            <a:ext cx="1141020" cy="39960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57" name="Google Shape;357;p39"/>
          <p:cNvSpPr/>
          <p:nvPr/>
        </p:nvSpPr>
        <p:spPr>
          <a:xfrm>
            <a:off x="2115384" y="1976765"/>
            <a:ext cx="1211976" cy="909522"/>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58" name="Google Shape;358;p39"/>
          <p:cNvSpPr/>
          <p:nvPr/>
        </p:nvSpPr>
        <p:spPr>
          <a:xfrm>
            <a:off x="2056883" y="2032552"/>
            <a:ext cx="1294974" cy="1909656"/>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59" name="Google Shape;359;p39"/>
          <p:cNvSpPr/>
          <p:nvPr/>
        </p:nvSpPr>
        <p:spPr>
          <a:xfrm>
            <a:off x="2164202" y="2404469"/>
            <a:ext cx="1113966" cy="55512"/>
          </a:xfrm>
          <a:custGeom>
            <a:rect b="b" l="l" r="r" t="t"/>
            <a:pathLst>
              <a:path extrusionOk="0" h="21600" w="21600">
                <a:moveTo>
                  <a:pt x="0" y="21600"/>
                </a:moveTo>
                <a:lnTo>
                  <a:pt x="21600" y="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60" name="Google Shape;360;p39"/>
          <p:cNvSpPr/>
          <p:nvPr/>
        </p:nvSpPr>
        <p:spPr>
          <a:xfrm>
            <a:off x="2150732" y="2553314"/>
            <a:ext cx="1141020" cy="399762"/>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61" name="Google Shape;361;p39"/>
          <p:cNvSpPr/>
          <p:nvPr/>
        </p:nvSpPr>
        <p:spPr>
          <a:xfrm>
            <a:off x="2087017" y="2651024"/>
            <a:ext cx="1234332" cy="1315548"/>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62" name="Google Shape;362;p39"/>
          <p:cNvSpPr/>
          <p:nvPr/>
        </p:nvSpPr>
        <p:spPr>
          <a:xfrm>
            <a:off x="2106075" y="2552601"/>
            <a:ext cx="1230660" cy="1046088"/>
          </a:xfrm>
          <a:custGeom>
            <a:rect b="b" l="l" r="r" t="t"/>
            <a:pathLst>
              <a:path extrusionOk="0" h="21600" w="21600">
                <a:moveTo>
                  <a:pt x="0" y="21600"/>
                </a:moveTo>
                <a:lnTo>
                  <a:pt x="21600" y="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63" name="Google Shape;363;p39"/>
          <p:cNvSpPr/>
          <p:nvPr/>
        </p:nvSpPr>
        <p:spPr>
          <a:xfrm>
            <a:off x="2142940" y="3136594"/>
            <a:ext cx="1156626" cy="520290"/>
          </a:xfrm>
          <a:custGeom>
            <a:rect b="b" l="l" r="r" t="t"/>
            <a:pathLst>
              <a:path extrusionOk="0" h="21600" w="21600">
                <a:moveTo>
                  <a:pt x="0" y="21600"/>
                </a:moveTo>
                <a:lnTo>
                  <a:pt x="21600" y="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64" name="Google Shape;364;p39"/>
          <p:cNvSpPr/>
          <p:nvPr/>
        </p:nvSpPr>
        <p:spPr>
          <a:xfrm>
            <a:off x="2157312" y="3816524"/>
            <a:ext cx="1093176" cy="27108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65" name="Google Shape;365;p39"/>
          <p:cNvSpPr/>
          <p:nvPr/>
        </p:nvSpPr>
        <p:spPr>
          <a:xfrm>
            <a:off x="3287368" y="872594"/>
            <a:ext cx="476400" cy="476400"/>
          </a:xfrm>
          <a:prstGeom prst="ellipse">
            <a:avLst/>
          </a:prstGeom>
          <a:no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1.pdf" id="366" name="Google Shape;366;p39"/>
          <p:cNvPicPr preferRelativeResize="0"/>
          <p:nvPr/>
        </p:nvPicPr>
        <p:blipFill rotWithShape="1">
          <a:blip r:embed="rId9">
            <a:alphaModFix/>
          </a:blip>
          <a:srcRect b="0" l="0" r="0" t="0"/>
          <a:stretch/>
        </p:blipFill>
        <p:spPr>
          <a:xfrm>
            <a:off x="3466187" y="974676"/>
            <a:ext cx="118613" cy="224046"/>
          </a:xfrm>
          <a:prstGeom prst="rect">
            <a:avLst/>
          </a:prstGeom>
          <a:noFill/>
          <a:ln>
            <a:noFill/>
          </a:ln>
        </p:spPr>
      </p:pic>
      <p:sp>
        <p:nvSpPr>
          <p:cNvPr id="367" name="Google Shape;367;p39"/>
          <p:cNvSpPr/>
          <p:nvPr/>
        </p:nvSpPr>
        <p:spPr>
          <a:xfrm>
            <a:off x="3713634" y="1260669"/>
            <a:ext cx="1305396" cy="1040418"/>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368" name="Google Shape;368;p39"/>
          <p:cNvSpPr/>
          <p:nvPr/>
        </p:nvSpPr>
        <p:spPr>
          <a:xfrm>
            <a:off x="5460369" y="2455469"/>
            <a:ext cx="581526" cy="54"/>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grpSp>
        <p:nvGrpSpPr>
          <p:cNvPr id="369" name="Google Shape;369;p39"/>
          <p:cNvGrpSpPr/>
          <p:nvPr/>
        </p:nvGrpSpPr>
        <p:grpSpPr>
          <a:xfrm>
            <a:off x="4813693" y="1292583"/>
            <a:ext cx="1442369" cy="642846"/>
            <a:chOff x="0" y="0"/>
            <a:chExt cx="3846318" cy="1714256"/>
          </a:xfrm>
        </p:grpSpPr>
        <p:sp>
          <p:nvSpPr>
            <p:cNvPr id="370" name="Google Shape;370;p39"/>
            <p:cNvSpPr/>
            <p:nvPr/>
          </p:nvSpPr>
          <p:spPr>
            <a:xfrm>
              <a:off x="0" y="0"/>
              <a:ext cx="1868700" cy="1555800"/>
            </a:xfrm>
            <a:prstGeom prst="roundRect">
              <a:avLst>
                <a:gd fmla="val 26704"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Output</a:t>
              </a:r>
              <a:br>
                <a:rPr b="0" i="0" lang="en" sz="1100" u="none" cap="none" strike="noStrike">
                  <a:solidFill>
                    <a:srgbClr val="000000"/>
                  </a:solidFill>
                  <a:latin typeface="Saira Medium"/>
                  <a:ea typeface="Saira Medium"/>
                  <a:cs typeface="Saira Medium"/>
                  <a:sym typeface="Saira Medium"/>
                </a:rPr>
              </a:br>
              <a:r>
                <a:rPr b="0" i="0" lang="en" sz="1100" u="none" cap="none" strike="noStrike">
                  <a:solidFill>
                    <a:srgbClr val="000000"/>
                  </a:solidFill>
                  <a:latin typeface="Saira Medium"/>
                  <a:ea typeface="Saira Medium"/>
                  <a:cs typeface="Saira Medium"/>
                  <a:sym typeface="Saira Medium"/>
                </a:rPr>
                <a:t>layer</a:t>
              </a:r>
              <a:endParaRPr sz="500"/>
            </a:p>
          </p:txBody>
        </p:sp>
        <p:sp>
          <p:nvSpPr>
            <p:cNvPr id="371" name="Google Shape;371;p39"/>
            <p:cNvSpPr txBox="1"/>
            <p:nvPr/>
          </p:nvSpPr>
          <p:spPr>
            <a:xfrm>
              <a:off x="1718118" y="1431956"/>
              <a:ext cx="2128200" cy="2823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800"/>
                <a:buFont typeface="Helvetica Neue"/>
                <a:buNone/>
              </a:pPr>
              <a:r>
                <a:t/>
              </a:r>
              <a:endParaRPr sz="500"/>
            </a:p>
          </p:txBody>
        </p:sp>
      </p:grpSp>
      <p:grpSp>
        <p:nvGrpSpPr>
          <p:cNvPr id="372" name="Google Shape;372;p39"/>
          <p:cNvGrpSpPr/>
          <p:nvPr/>
        </p:nvGrpSpPr>
        <p:grpSpPr>
          <a:xfrm>
            <a:off x="6197350" y="2079896"/>
            <a:ext cx="2283839" cy="1765608"/>
            <a:chOff x="-1" y="0"/>
            <a:chExt cx="6090239" cy="4708289"/>
          </a:xfrm>
        </p:grpSpPr>
        <p:pic>
          <p:nvPicPr>
            <p:cNvPr descr="y_=_f_left(w^(2).pdf" id="373" name="Google Shape;373;p39"/>
            <p:cNvPicPr preferRelativeResize="0"/>
            <p:nvPr/>
          </p:nvPicPr>
          <p:blipFill rotWithShape="1">
            <a:blip r:embed="rId11">
              <a:alphaModFix/>
            </a:blip>
            <a:srcRect b="0" l="0" r="0" t="0"/>
            <a:stretch/>
          </p:blipFill>
          <p:spPr>
            <a:xfrm>
              <a:off x="156503" y="0"/>
              <a:ext cx="5933735" cy="1890971"/>
            </a:xfrm>
            <a:prstGeom prst="rect">
              <a:avLst/>
            </a:prstGeom>
            <a:noFill/>
            <a:ln>
              <a:noFill/>
            </a:ln>
          </p:spPr>
        </p:pic>
        <p:pic>
          <p:nvPicPr>
            <p:cNvPr descr="z_j_=_h_left(_w^.pdf" id="374" name="Google Shape;374;p39"/>
            <p:cNvPicPr preferRelativeResize="0"/>
            <p:nvPr/>
          </p:nvPicPr>
          <p:blipFill rotWithShape="1">
            <a:blip r:embed="rId12">
              <a:alphaModFix/>
            </a:blip>
            <a:srcRect b="0" l="0" r="0" t="0"/>
            <a:stretch/>
          </p:blipFill>
          <p:spPr>
            <a:xfrm>
              <a:off x="61454" y="3152473"/>
              <a:ext cx="6028783" cy="1555816"/>
            </a:xfrm>
            <a:prstGeom prst="rect">
              <a:avLst/>
            </a:prstGeom>
            <a:noFill/>
            <a:ln>
              <a:noFill/>
            </a:ln>
          </p:spPr>
        </p:pic>
        <p:sp>
          <p:nvSpPr>
            <p:cNvPr id="375" name="Google Shape;375;p39"/>
            <p:cNvSpPr txBox="1"/>
            <p:nvPr/>
          </p:nvSpPr>
          <p:spPr>
            <a:xfrm>
              <a:off x="-1" y="2480467"/>
              <a:ext cx="966900" cy="4464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900"/>
                <a:buFont typeface="Saira Light"/>
                <a:buNone/>
              </a:pPr>
              <a:r>
                <a:rPr b="0" i="0" lang="en" sz="900" u="none" cap="none" strike="noStrike">
                  <a:solidFill>
                    <a:srgbClr val="5E5E5E"/>
                  </a:solidFill>
                  <a:latin typeface="Saira Light"/>
                  <a:ea typeface="Saira Light"/>
                  <a:cs typeface="Saira Light"/>
                  <a:sym typeface="Saira Light"/>
                </a:rPr>
                <a:t>where</a:t>
              </a:r>
              <a:endParaRPr sz="500"/>
            </a:p>
          </p:txBody>
        </p:sp>
      </p:grpSp>
      <p:sp>
        <p:nvSpPr>
          <p:cNvPr id="376" name="Google Shape;376;p39"/>
          <p:cNvSpPr/>
          <p:nvPr/>
        </p:nvSpPr>
        <p:spPr>
          <a:xfrm>
            <a:off x="6796136" y="1110719"/>
            <a:ext cx="1496400" cy="583500"/>
          </a:xfrm>
          <a:prstGeom prst="roundRect">
            <a:avLst>
              <a:gd fmla="val 26704"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Feed-forward</a:t>
            </a:r>
            <a:br>
              <a:rPr b="0" i="0" lang="en" sz="1100" u="none" cap="none" strike="noStrike">
                <a:solidFill>
                  <a:srgbClr val="000000"/>
                </a:solidFill>
                <a:latin typeface="Saira Medium"/>
                <a:ea typeface="Saira Medium"/>
                <a:cs typeface="Saira Medium"/>
                <a:sym typeface="Saira Medium"/>
              </a:rPr>
            </a:br>
            <a:r>
              <a:rPr b="0" i="0" lang="en" sz="1100" u="none" cap="none" strike="noStrike">
                <a:solidFill>
                  <a:srgbClr val="000000"/>
                </a:solidFill>
                <a:latin typeface="Saira Medium"/>
                <a:ea typeface="Saira Medium"/>
                <a:cs typeface="Saira Medium"/>
                <a:sym typeface="Saira Medium"/>
              </a:rPr>
              <a:t>fully-connected</a:t>
            </a:r>
            <a:endParaRPr sz="500"/>
          </a:p>
        </p:txBody>
      </p:sp>
      <p:sp>
        <p:nvSpPr>
          <p:cNvPr id="377" name="Google Shape;377;p39"/>
          <p:cNvSpPr/>
          <p:nvPr/>
        </p:nvSpPr>
        <p:spPr>
          <a:xfrm>
            <a:off x="432214" y="3540704"/>
            <a:ext cx="1105500" cy="583500"/>
          </a:xfrm>
          <a:prstGeom prst="roundRect">
            <a:avLst>
              <a:gd fmla="val 26704"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Input</a:t>
            </a:r>
            <a:br>
              <a:rPr b="0" i="0" lang="en" sz="1100" u="none" cap="none" strike="noStrike">
                <a:solidFill>
                  <a:srgbClr val="000000"/>
                </a:solidFill>
                <a:latin typeface="Saira Medium"/>
                <a:ea typeface="Saira Medium"/>
                <a:cs typeface="Saira Medium"/>
                <a:sym typeface="Saira Medium"/>
              </a:rPr>
            </a:br>
            <a:r>
              <a:rPr b="0" i="0" lang="en" sz="1100" u="none" cap="none" strike="noStrike">
                <a:solidFill>
                  <a:srgbClr val="000000"/>
                </a:solidFill>
                <a:latin typeface="Saira Medium"/>
                <a:ea typeface="Saira Medium"/>
                <a:cs typeface="Saira Medium"/>
                <a:sym typeface="Saira Medium"/>
              </a:rPr>
              <a:t>layer</a:t>
            </a:r>
            <a:endParaRPr sz="500"/>
          </a:p>
        </p:txBody>
      </p:sp>
      <p:grpSp>
        <p:nvGrpSpPr>
          <p:cNvPr id="378" name="Google Shape;378;p39"/>
          <p:cNvGrpSpPr/>
          <p:nvPr/>
        </p:nvGrpSpPr>
        <p:grpSpPr>
          <a:xfrm>
            <a:off x="4395285" y="3388304"/>
            <a:ext cx="1903640" cy="583425"/>
            <a:chOff x="0" y="0"/>
            <a:chExt cx="5076373" cy="1555800"/>
          </a:xfrm>
        </p:grpSpPr>
        <p:sp>
          <p:nvSpPr>
            <p:cNvPr id="379" name="Google Shape;379;p39"/>
            <p:cNvSpPr/>
            <p:nvPr/>
          </p:nvSpPr>
          <p:spPr>
            <a:xfrm>
              <a:off x="0" y="0"/>
              <a:ext cx="2948100" cy="1555800"/>
            </a:xfrm>
            <a:prstGeom prst="roundRect">
              <a:avLst>
                <a:gd fmla="val 26704"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Hidden</a:t>
              </a:r>
              <a:br>
                <a:rPr b="0" i="0" lang="en" sz="1100" u="none" cap="none" strike="noStrike">
                  <a:solidFill>
                    <a:srgbClr val="000000"/>
                  </a:solidFill>
                  <a:latin typeface="Saira Medium"/>
                  <a:ea typeface="Saira Medium"/>
                  <a:cs typeface="Saira Medium"/>
                  <a:sym typeface="Saira Medium"/>
                </a:rPr>
              </a:br>
              <a:r>
                <a:rPr b="0" i="0" lang="en" sz="1100" u="none" cap="none" strike="noStrike">
                  <a:solidFill>
                    <a:srgbClr val="000000"/>
                  </a:solidFill>
                  <a:latin typeface="Saira Medium"/>
                  <a:ea typeface="Saira Medium"/>
                  <a:cs typeface="Saira Medium"/>
                  <a:sym typeface="Saira Medium"/>
                </a:rPr>
                <a:t>layer</a:t>
              </a:r>
              <a:endParaRPr sz="500"/>
            </a:p>
          </p:txBody>
        </p:sp>
        <p:sp>
          <p:nvSpPr>
            <p:cNvPr id="380" name="Google Shape;380;p39"/>
            <p:cNvSpPr txBox="1"/>
            <p:nvPr/>
          </p:nvSpPr>
          <p:spPr>
            <a:xfrm>
              <a:off x="2948173" y="1178726"/>
              <a:ext cx="2128200" cy="2823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800"/>
                <a:buFont typeface="Helvetica Neue"/>
                <a:buNone/>
              </a:pPr>
              <a:r>
                <a:t/>
              </a:r>
              <a:endParaRPr sz="500"/>
            </a:p>
          </p:txBody>
        </p:sp>
      </p:grpSp>
      <p:sp>
        <p:nvSpPr>
          <p:cNvPr id="381" name="Google Shape;38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39"/>
          <p:cNvSpPr txBox="1"/>
          <p:nvPr>
            <p:ph type="title"/>
          </p:nvPr>
        </p:nvSpPr>
        <p:spPr>
          <a:xfrm>
            <a:off x="311700" y="76600"/>
            <a:ext cx="8520600" cy="46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Funciones lineales combinadas con activación no lineal</a:t>
            </a:r>
            <a:endParaRPr sz="2500"/>
          </a:p>
        </p:txBody>
      </p:sp>
    </p:spTree>
  </p:cSld>
  <p:clrMapOvr>
    <a:masterClrMapping/>
  </p:clrMapOvr>
  <mc:AlternateContent>
    <mc:Choice Requires="p14">
      <p:transition spd="slow" p14:dur="2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0"/>
          <p:cNvSpPr txBox="1"/>
          <p:nvPr/>
        </p:nvSpPr>
        <p:spPr>
          <a:xfrm>
            <a:off x="370974" y="2510200"/>
            <a:ext cx="8468100" cy="2128800"/>
          </a:xfrm>
          <a:prstGeom prst="rect">
            <a:avLst/>
          </a:prstGeom>
          <a:noFill/>
          <a:ln>
            <a:noFill/>
          </a:ln>
        </p:spPr>
        <p:txBody>
          <a:bodyPr anchorCtr="0" anchor="t" bIns="14300" lIns="14300" spcFirstLastPara="1" rIns="14300" wrap="square" tIns="14300">
            <a:spAutoFit/>
          </a:bodyPr>
          <a:lstStyle/>
          <a:p>
            <a:pPr indent="0" lvl="0" marL="0" rtl="0" algn="l">
              <a:lnSpc>
                <a:spcPct val="115000"/>
              </a:lnSpc>
              <a:spcBef>
                <a:spcPts val="0"/>
              </a:spcBef>
              <a:spcAft>
                <a:spcPts val="0"/>
              </a:spcAft>
              <a:buClr>
                <a:schemeClr val="dk1"/>
              </a:buClr>
              <a:buSzPts val="1100"/>
              <a:buFont typeface="Arial"/>
              <a:buNone/>
            </a:pPr>
            <a:r>
              <a:rPr lang="en">
                <a:solidFill>
                  <a:srgbClr val="374151"/>
                </a:solidFill>
                <a:highlight>
                  <a:srgbClr val="F7F7F8"/>
                </a:highlight>
                <a:latin typeface="Roboto"/>
                <a:ea typeface="Roboto"/>
                <a:cs typeface="Roboto"/>
                <a:sym typeface="Roboto"/>
              </a:rPr>
              <a:t>Hasta ahora, las funciones base $\phi_j$ se eligiann de antemano. Tienen buenas propiedades analíticas y computacionales, pero surgen limitaciones con entradas de alta dimensión.</a:t>
            </a:r>
            <a:endParaRPr>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
                <a:solidFill>
                  <a:srgbClr val="374151"/>
                </a:solidFill>
                <a:highlight>
                  <a:srgbClr val="F7F7F8"/>
                </a:highlight>
                <a:latin typeface="Roboto"/>
                <a:ea typeface="Roboto"/>
                <a:cs typeface="Roboto"/>
                <a:sym typeface="Roboto"/>
              </a:rPr>
              <a:t>Las Máquinas de Soporte Vectorial</a:t>
            </a:r>
            <a:r>
              <a:rPr lang="en">
                <a:solidFill>
                  <a:srgbClr val="374151"/>
                </a:solidFill>
                <a:highlight>
                  <a:srgbClr val="F7F7F8"/>
                </a:highlight>
                <a:latin typeface="Roboto"/>
                <a:ea typeface="Roboto"/>
                <a:cs typeface="Roboto"/>
                <a:sym typeface="Roboto"/>
              </a:rPr>
              <a:t> (SVM) resuelven algunas de estas limitaciones mediante el truco del kernel; el número de funciones base se vuelve muy grande (potencialmente infinito).</a:t>
            </a:r>
            <a:endParaRPr>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
                <a:solidFill>
                  <a:srgbClr val="374151"/>
                </a:solidFill>
                <a:highlight>
                  <a:srgbClr val="F7F7F8"/>
                </a:highlight>
                <a:latin typeface="Roboto"/>
                <a:ea typeface="Roboto"/>
                <a:cs typeface="Roboto"/>
                <a:sym typeface="Roboto"/>
              </a:rPr>
              <a:t>Los métodos de </a:t>
            </a:r>
            <a:r>
              <a:rPr b="1" i="1" lang="en">
                <a:solidFill>
                  <a:srgbClr val="374151"/>
                </a:solidFill>
                <a:highlight>
                  <a:srgbClr val="F7F7F8"/>
                </a:highlight>
                <a:latin typeface="Roboto"/>
                <a:ea typeface="Roboto"/>
                <a:cs typeface="Roboto"/>
                <a:sym typeface="Roboto"/>
              </a:rPr>
              <a:t>ensemble</a:t>
            </a:r>
            <a:r>
              <a:rPr lang="en">
                <a:solidFill>
                  <a:srgbClr val="374151"/>
                </a:solidFill>
                <a:highlight>
                  <a:srgbClr val="F7F7F8"/>
                </a:highlight>
                <a:latin typeface="Roboto"/>
                <a:ea typeface="Roboto"/>
                <a:cs typeface="Roboto"/>
                <a:sym typeface="Roboto"/>
              </a:rPr>
              <a:t> combinan modelos lineales simples para aumentar la capacidad predictiva a expensas de la interpretabilidad.</a:t>
            </a:r>
            <a:endParaRPr>
              <a:solidFill>
                <a:srgbClr val="374151"/>
              </a:solidFill>
              <a:highlight>
                <a:srgbClr val="F7F7F8"/>
              </a:highlight>
              <a:latin typeface="Roboto"/>
              <a:ea typeface="Roboto"/>
              <a:cs typeface="Roboto"/>
              <a:sym typeface="Roboto"/>
            </a:endParaRPr>
          </a:p>
          <a:p>
            <a:pPr indent="0" lvl="0" marL="0" marR="0" rtl="0" algn="l">
              <a:lnSpc>
                <a:spcPct val="100000"/>
              </a:lnSpc>
              <a:spcBef>
                <a:spcPts val="100"/>
              </a:spcBef>
              <a:spcAft>
                <a:spcPts val="0"/>
              </a:spcAft>
              <a:buClr>
                <a:srgbClr val="000000"/>
              </a:buClr>
              <a:buSzPts val="1200"/>
              <a:buFont typeface="Saira Medium"/>
              <a:buNone/>
            </a:pPr>
            <a:r>
              <a:t/>
            </a:r>
            <a:endParaRPr>
              <a:latin typeface="Saira Light"/>
              <a:ea typeface="Saira Light"/>
              <a:cs typeface="Saira Light"/>
              <a:sym typeface="Saira Light"/>
            </a:endParaRPr>
          </a:p>
        </p:txBody>
      </p:sp>
      <p:pic>
        <p:nvPicPr>
          <p:cNvPr descr="Image" id="388" name="Google Shape;388;p40"/>
          <p:cNvPicPr preferRelativeResize="0"/>
          <p:nvPr/>
        </p:nvPicPr>
        <p:blipFill rotWithShape="1">
          <a:blip r:embed="rId3">
            <a:alphaModFix/>
          </a:blip>
          <a:srcRect b="0" l="0" r="4625" t="0"/>
          <a:stretch/>
        </p:blipFill>
        <p:spPr>
          <a:xfrm>
            <a:off x="4727172" y="1030590"/>
            <a:ext cx="2477045" cy="593072"/>
          </a:xfrm>
          <a:prstGeom prst="rect">
            <a:avLst/>
          </a:prstGeom>
          <a:noFill/>
          <a:ln>
            <a:noFill/>
          </a:ln>
        </p:spPr>
      </p:pic>
      <p:pic>
        <p:nvPicPr>
          <p:cNvPr descr="Image" id="389" name="Google Shape;389;p40"/>
          <p:cNvPicPr preferRelativeResize="0"/>
          <p:nvPr/>
        </p:nvPicPr>
        <p:blipFill rotWithShape="1">
          <a:blip r:embed="rId4">
            <a:alphaModFix/>
          </a:blip>
          <a:srcRect b="0" l="0" r="0" t="0"/>
          <a:stretch/>
        </p:blipFill>
        <p:spPr>
          <a:xfrm>
            <a:off x="1543354" y="1030590"/>
            <a:ext cx="2540889" cy="593142"/>
          </a:xfrm>
          <a:prstGeom prst="rect">
            <a:avLst/>
          </a:prstGeom>
          <a:noFill/>
          <a:ln>
            <a:noFill/>
          </a:ln>
        </p:spPr>
      </p:pic>
      <p:sp>
        <p:nvSpPr>
          <p:cNvPr id="390" name="Google Shape;390;p40"/>
          <p:cNvSpPr txBox="1"/>
          <p:nvPr/>
        </p:nvSpPr>
        <p:spPr>
          <a:xfrm>
            <a:off x="570303" y="660000"/>
            <a:ext cx="4542900" cy="2445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Saira Medium"/>
              <a:buNone/>
            </a:pPr>
            <a:r>
              <a:rPr lang="en">
                <a:solidFill>
                  <a:srgbClr val="5E5E5E"/>
                </a:solidFill>
                <a:latin typeface="Saira Medium"/>
                <a:ea typeface="Saira Medium"/>
                <a:cs typeface="Saira Medium"/>
                <a:sym typeface="Saira Medium"/>
              </a:rPr>
              <a:t>Modelos lineales (para regresión o clasificación)</a:t>
            </a:r>
            <a:endParaRPr/>
          </a:p>
        </p:txBody>
      </p:sp>
      <p:sp>
        <p:nvSpPr>
          <p:cNvPr id="391" name="Google Shape;391;p40"/>
          <p:cNvSpPr/>
          <p:nvPr/>
        </p:nvSpPr>
        <p:spPr>
          <a:xfrm>
            <a:off x="2245327" y="1648958"/>
            <a:ext cx="1137000" cy="324000"/>
          </a:xfrm>
          <a:prstGeom prst="roundRect">
            <a:avLst>
              <a:gd fmla="val 48074"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Regresi</a:t>
            </a:r>
            <a:r>
              <a:rPr lang="en" sz="1100">
                <a:latin typeface="Saira Medium"/>
                <a:ea typeface="Saira Medium"/>
                <a:cs typeface="Saira Medium"/>
                <a:sym typeface="Saira Medium"/>
              </a:rPr>
              <a:t>ó</a:t>
            </a:r>
            <a:r>
              <a:rPr b="0" i="0" lang="en" sz="1100" u="none" cap="none" strike="noStrike">
                <a:solidFill>
                  <a:srgbClr val="000000"/>
                </a:solidFill>
                <a:latin typeface="Saira Medium"/>
                <a:ea typeface="Saira Medium"/>
                <a:cs typeface="Saira Medium"/>
                <a:sym typeface="Saira Medium"/>
              </a:rPr>
              <a:t>n</a:t>
            </a:r>
            <a:endParaRPr sz="500"/>
          </a:p>
        </p:txBody>
      </p:sp>
      <p:sp>
        <p:nvSpPr>
          <p:cNvPr id="392" name="Google Shape;392;p40"/>
          <p:cNvSpPr/>
          <p:nvPr/>
        </p:nvSpPr>
        <p:spPr>
          <a:xfrm>
            <a:off x="5397248" y="1648958"/>
            <a:ext cx="1137000" cy="324000"/>
          </a:xfrm>
          <a:prstGeom prst="roundRect">
            <a:avLst>
              <a:gd fmla="val 48074"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Clasifica</a:t>
            </a:r>
            <a:r>
              <a:rPr lang="en" sz="1100">
                <a:latin typeface="Saira Medium"/>
                <a:ea typeface="Saira Medium"/>
                <a:cs typeface="Saira Medium"/>
                <a:sym typeface="Saira Medium"/>
              </a:rPr>
              <a:t>c</a:t>
            </a:r>
            <a:r>
              <a:rPr b="0" i="0" lang="en" sz="1100" u="none" cap="none" strike="noStrike">
                <a:solidFill>
                  <a:srgbClr val="000000"/>
                </a:solidFill>
                <a:latin typeface="Saira Medium"/>
                <a:ea typeface="Saira Medium"/>
                <a:cs typeface="Saira Medium"/>
                <a:sym typeface="Saira Medium"/>
              </a:rPr>
              <a:t>i</a:t>
            </a:r>
            <a:r>
              <a:rPr lang="en" sz="1100">
                <a:latin typeface="Saira Medium"/>
                <a:ea typeface="Saira Medium"/>
                <a:cs typeface="Saira Medium"/>
                <a:sym typeface="Saira Medium"/>
              </a:rPr>
              <a:t>ó</a:t>
            </a:r>
            <a:r>
              <a:rPr b="0" i="0" lang="en" sz="1100" u="none" cap="none" strike="noStrike">
                <a:solidFill>
                  <a:srgbClr val="000000"/>
                </a:solidFill>
                <a:latin typeface="Saira Medium"/>
                <a:ea typeface="Saira Medium"/>
                <a:cs typeface="Saira Medium"/>
                <a:sym typeface="Saira Medium"/>
              </a:rPr>
              <a:t>n</a:t>
            </a:r>
            <a:endParaRPr sz="500"/>
          </a:p>
        </p:txBody>
      </p:sp>
      <p:sp>
        <p:nvSpPr>
          <p:cNvPr id="393" name="Google Shape;39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4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Conexión con otros métodos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idx="1" type="subTitle"/>
          </p:nvPr>
        </p:nvSpPr>
        <p:spPr>
          <a:xfrm>
            <a:off x="353725" y="3257481"/>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Semana 6. </a:t>
            </a:r>
            <a:r>
              <a:rPr i="1" lang="en"/>
              <a:t>Redes Neuronales Artificiales</a:t>
            </a:r>
            <a:endParaRPr i="1"/>
          </a:p>
          <a:p>
            <a:pPr indent="0" lvl="0" marL="0" rtl="0" algn="ctr">
              <a:spcBef>
                <a:spcPts val="0"/>
              </a:spcBef>
              <a:spcAft>
                <a:spcPts val="0"/>
              </a:spcAft>
              <a:buNone/>
            </a:pPr>
            <a:r>
              <a:t/>
            </a:r>
            <a:endParaRPr/>
          </a:p>
        </p:txBody>
      </p:sp>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23"/>
          <p:cNvSpPr txBox="1"/>
          <p:nvPr>
            <p:ph type="ctrTitle"/>
          </p:nvPr>
        </p:nvSpPr>
        <p:spPr>
          <a:xfrm>
            <a:off x="311700" y="2090425"/>
            <a:ext cx="8520600" cy="101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1"/>
          <p:cNvSpPr txBox="1"/>
          <p:nvPr/>
        </p:nvSpPr>
        <p:spPr>
          <a:xfrm>
            <a:off x="4572000" y="797220"/>
            <a:ext cx="4230600" cy="3661500"/>
          </a:xfrm>
          <a:prstGeom prst="rect">
            <a:avLst/>
          </a:prstGeom>
          <a:noFill/>
          <a:ln>
            <a:noFill/>
          </a:ln>
        </p:spPr>
        <p:txBody>
          <a:bodyPr anchorCtr="0" anchor="t" bIns="14300" lIns="14300" spcFirstLastPara="1" rIns="14300" wrap="square" tIns="14300">
            <a:spAutoFit/>
          </a:bodyPr>
          <a:lstStyle/>
          <a:p>
            <a:pPr indent="-158750" lvl="0" marL="152400" marR="0" rtl="0" algn="l">
              <a:lnSpc>
                <a:spcPct val="100000"/>
              </a:lnSpc>
              <a:spcBef>
                <a:spcPts val="700"/>
              </a:spcBef>
              <a:spcAft>
                <a:spcPts val="0"/>
              </a:spcAft>
              <a:buSzPts val="1500"/>
              <a:buFont typeface="Saira Light"/>
              <a:buChar char="•"/>
            </a:pPr>
            <a:r>
              <a:rPr lang="en" sz="1200">
                <a:latin typeface="Saira Light"/>
                <a:ea typeface="Saira Light"/>
                <a:cs typeface="Saira Light"/>
                <a:sym typeface="Saira Light"/>
              </a:rPr>
              <a:t>El entrenamiento es equivalente a minimizar la función de pérdida.</a:t>
            </a:r>
            <a:endParaRPr sz="1200">
              <a:latin typeface="Saira Light"/>
              <a:ea typeface="Saira Light"/>
              <a:cs typeface="Saira Light"/>
              <a:sym typeface="Saira Light"/>
            </a:endParaRPr>
          </a:p>
          <a:p>
            <a:pPr indent="-158750" lvl="0" marL="152400" marR="0" rtl="0" algn="l">
              <a:lnSpc>
                <a:spcPct val="100000"/>
              </a:lnSpc>
              <a:spcBef>
                <a:spcPts val="700"/>
              </a:spcBef>
              <a:spcAft>
                <a:spcPts val="0"/>
              </a:spcAft>
              <a:buSzPts val="1500"/>
              <a:buFont typeface="Saira Light"/>
              <a:buChar char="•"/>
            </a:pPr>
            <a:r>
              <a:rPr lang="en" sz="1200">
                <a:latin typeface="Saira Light"/>
                <a:ea typeface="Saira Light"/>
                <a:cs typeface="Saira Light"/>
                <a:sym typeface="Saira Light"/>
              </a:rPr>
              <a:t>Debido al gran número de parámetros en el modelo, a menudo se utiliza regularización en los pesos de las capas ocultas (L2, L1 o ElasticNet).</a:t>
            </a:r>
            <a:endParaRPr sz="1200">
              <a:latin typeface="Saira Light"/>
              <a:ea typeface="Saira Light"/>
              <a:cs typeface="Saira Light"/>
              <a:sym typeface="Saira Light"/>
            </a:endParaRPr>
          </a:p>
          <a:p>
            <a:pPr indent="-158750" lvl="0" marL="152400" marR="0" rtl="0" algn="l">
              <a:lnSpc>
                <a:spcPct val="100000"/>
              </a:lnSpc>
              <a:spcBef>
                <a:spcPts val="700"/>
              </a:spcBef>
              <a:spcAft>
                <a:spcPts val="0"/>
              </a:spcAft>
              <a:buSzPts val="1500"/>
              <a:buFont typeface="Saira Light"/>
              <a:buChar char="•"/>
            </a:pPr>
            <a:r>
              <a:rPr lang="en" sz="1200">
                <a:latin typeface="Saira Light"/>
                <a:ea typeface="Saira Light"/>
                <a:cs typeface="Saira Light"/>
                <a:sym typeface="Saira Light"/>
              </a:rPr>
              <a:t>Función compleja y no convexa.</a:t>
            </a:r>
            <a:endParaRPr sz="1200">
              <a:latin typeface="Saira Light"/>
              <a:ea typeface="Saira Light"/>
              <a:cs typeface="Saira Light"/>
              <a:sym typeface="Saira Light"/>
            </a:endParaRPr>
          </a:p>
          <a:p>
            <a:pPr indent="-158750" lvl="0" marL="152400" marR="0" rtl="0" algn="l">
              <a:lnSpc>
                <a:spcPct val="100000"/>
              </a:lnSpc>
              <a:spcBef>
                <a:spcPts val="700"/>
              </a:spcBef>
              <a:spcAft>
                <a:spcPts val="0"/>
              </a:spcAft>
              <a:buSzPts val="1500"/>
              <a:buFont typeface="Saira Light"/>
              <a:buChar char="•"/>
            </a:pPr>
            <a:r>
              <a:rPr lang="en" sz="1200">
                <a:latin typeface="Saira Light"/>
                <a:ea typeface="Saira Light"/>
                <a:cs typeface="Saira Light"/>
                <a:sym typeface="Saira Light"/>
              </a:rPr>
              <a:t>Muchos mínimos locales, puntos de silla, etc.</a:t>
            </a:r>
            <a:endParaRPr sz="1200">
              <a:latin typeface="Saira Light"/>
              <a:ea typeface="Saira Light"/>
              <a:cs typeface="Saira Light"/>
              <a:sym typeface="Saira Light"/>
            </a:endParaRPr>
          </a:p>
          <a:p>
            <a:pPr indent="-158750" lvl="0" marL="152400" marR="0" rtl="0" algn="l">
              <a:lnSpc>
                <a:spcPct val="100000"/>
              </a:lnSpc>
              <a:spcBef>
                <a:spcPts val="700"/>
              </a:spcBef>
              <a:spcAft>
                <a:spcPts val="0"/>
              </a:spcAft>
              <a:buSzPts val="1500"/>
              <a:buFont typeface="Saira Light"/>
              <a:buChar char="•"/>
            </a:pPr>
            <a:r>
              <a:rPr lang="en" sz="1200">
                <a:latin typeface="Saira Light"/>
                <a:ea typeface="Saira Light"/>
                <a:cs typeface="Saira Light"/>
                <a:sym typeface="Saira Light"/>
              </a:rPr>
              <a:t>El gradiente se puede calcular eficientemente utilizando la retropropagación del error (también conocida como regla de la cadena).</a:t>
            </a:r>
            <a:endParaRPr sz="1200">
              <a:latin typeface="Saira Light"/>
              <a:ea typeface="Saira Light"/>
              <a:cs typeface="Saira Light"/>
              <a:sym typeface="Saira Light"/>
            </a:endParaRPr>
          </a:p>
          <a:p>
            <a:pPr indent="-158750" lvl="0" marL="152400" marR="0" rtl="0" algn="l">
              <a:lnSpc>
                <a:spcPct val="100000"/>
              </a:lnSpc>
              <a:spcBef>
                <a:spcPts val="700"/>
              </a:spcBef>
              <a:spcAft>
                <a:spcPts val="0"/>
              </a:spcAft>
              <a:buSzPts val="1500"/>
              <a:buFont typeface="Saira Light"/>
              <a:buChar char="•"/>
            </a:pPr>
            <a:r>
              <a:rPr lang="en" sz="1200">
                <a:latin typeface="Saira Light"/>
                <a:ea typeface="Saira Light"/>
                <a:cs typeface="Saira Light"/>
                <a:sym typeface="Saira Light"/>
              </a:rPr>
              <a:t>A menudo se utilizan métodos de gradiente (ver ejemplo de Descenso de Gradiente o SGD).</a:t>
            </a:r>
            <a:endParaRPr sz="1200">
              <a:latin typeface="Saira Light"/>
              <a:ea typeface="Saira Light"/>
              <a:cs typeface="Saira Light"/>
              <a:sym typeface="Saira Light"/>
            </a:endParaRPr>
          </a:p>
          <a:p>
            <a:pPr indent="-158750" lvl="0" marL="152400" marR="0" rtl="0" algn="l">
              <a:lnSpc>
                <a:spcPct val="100000"/>
              </a:lnSpc>
              <a:spcBef>
                <a:spcPts val="700"/>
              </a:spcBef>
              <a:spcAft>
                <a:spcPts val="0"/>
              </a:spcAft>
              <a:buSzPts val="1500"/>
              <a:buFont typeface="Saira Light"/>
              <a:buChar char="•"/>
            </a:pPr>
            <a:r>
              <a:rPr lang="en" sz="1200">
                <a:latin typeface="Saira Light"/>
                <a:ea typeface="Saira Light"/>
                <a:cs typeface="Saira Light"/>
                <a:sym typeface="Saira Light"/>
              </a:rPr>
              <a:t>La complejidad de la función requiere trucos adicionales (por ejemplo, una tasa de aprendizaje programada) y algoritmos específicos.</a:t>
            </a:r>
            <a:endParaRPr sz="1200">
              <a:latin typeface="Saira Light"/>
              <a:ea typeface="Saira Light"/>
              <a:cs typeface="Saira Light"/>
              <a:sym typeface="Saira Light"/>
            </a:endParaRPr>
          </a:p>
        </p:txBody>
      </p:sp>
      <p:graphicFrame>
        <p:nvGraphicFramePr>
          <p:cNvPr id="400" name="Google Shape;400;p41"/>
          <p:cNvGraphicFramePr/>
          <p:nvPr/>
        </p:nvGraphicFramePr>
        <p:xfrm>
          <a:off x="424039" y="797220"/>
          <a:ext cx="3000000" cy="3000000"/>
        </p:xfrm>
        <a:graphic>
          <a:graphicData uri="http://schemas.openxmlformats.org/drawingml/2006/table">
            <a:tbl>
              <a:tblPr bandRow="1" firstCol="1">
                <a:noFill/>
                <a:tableStyleId>{8BF58CEB-CBE9-463E-A283-E8CAC7A3A20D}</a:tableStyleId>
              </a:tblPr>
              <a:tblGrid>
                <a:gridCol w="903175"/>
                <a:gridCol w="627550"/>
                <a:gridCol w="785875"/>
                <a:gridCol w="1296125"/>
              </a:tblGrid>
              <a:tr h="185075">
                <a:tc>
                  <a:txBody>
                    <a:bodyPr/>
                    <a:lstStyle/>
                    <a:p>
                      <a:pPr indent="0" lvl="0" marL="0" marR="0" rtl="0" algn="ctr">
                        <a:lnSpc>
                          <a:spcPct val="100000"/>
                        </a:lnSpc>
                        <a:spcBef>
                          <a:spcPts val="0"/>
                        </a:spcBef>
                        <a:spcAft>
                          <a:spcPts val="0"/>
                        </a:spcAft>
                        <a:buClr>
                          <a:srgbClr val="FFFFFF"/>
                        </a:buClr>
                        <a:buSzPts val="1000"/>
                        <a:buFont typeface="Helvetica Neue"/>
                        <a:buNone/>
                      </a:pPr>
                      <a:r>
                        <a:t/>
                      </a:r>
                      <a:endParaRPr sz="1000" u="none" cap="none" strike="noStrike">
                        <a:solidFill>
                          <a:srgbClr val="FFFFFF"/>
                        </a:solidFill>
                        <a:latin typeface="Helvetica Neue"/>
                        <a:ea typeface="Helvetica Neue"/>
                        <a:cs typeface="Helvetica Neue"/>
                        <a:sym typeface="Helvetica Neue"/>
                      </a:endParaRPr>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gridSpan="2">
                  <a:txBody>
                    <a:bodyPr/>
                    <a:lstStyle/>
                    <a:p>
                      <a:pPr indent="0" lvl="0" marL="0" marR="0" rtl="0" algn="ctr">
                        <a:lnSpc>
                          <a:spcPct val="100000"/>
                        </a:lnSpc>
                        <a:spcBef>
                          <a:spcPts val="0"/>
                        </a:spcBef>
                        <a:spcAft>
                          <a:spcPts val="0"/>
                        </a:spcAft>
                        <a:buClr>
                          <a:srgbClr val="FFFFFF"/>
                        </a:buClr>
                        <a:buSzPts val="1000"/>
                        <a:buFont typeface="Helvetica Neue"/>
                        <a:buNone/>
                      </a:pPr>
                      <a:r>
                        <a:rPr b="1" lang="en" sz="1000" u="none" cap="none" strike="noStrike">
                          <a:solidFill>
                            <a:srgbClr val="FFFFFF"/>
                          </a:solidFill>
                          <a:latin typeface="Helvetica Neue"/>
                          <a:ea typeface="Helvetica Neue"/>
                          <a:cs typeface="Helvetica Neue"/>
                          <a:sym typeface="Helvetica Neue"/>
                        </a:rPr>
                        <a:t>Output Layer</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hMerge="1"/>
                <a:tc>
                  <a:txBody>
                    <a:bodyPr/>
                    <a:lstStyle/>
                    <a:p>
                      <a:pPr indent="0" lvl="0" marL="0" marR="0" rtl="0" algn="ctr">
                        <a:lnSpc>
                          <a:spcPct val="100000"/>
                        </a:lnSpc>
                        <a:spcBef>
                          <a:spcPts val="0"/>
                        </a:spcBef>
                        <a:spcAft>
                          <a:spcPts val="0"/>
                        </a:spcAft>
                        <a:buClr>
                          <a:srgbClr val="FFFFFF"/>
                        </a:buClr>
                        <a:buSzPts val="1000"/>
                        <a:buFont typeface="Helvetica Neue"/>
                        <a:buNone/>
                      </a:pPr>
                      <a:r>
                        <a:t/>
                      </a:r>
                      <a:endParaRPr b="1" sz="1000" u="none" cap="none" strike="noStrike">
                        <a:solidFill>
                          <a:srgbClr val="FFFFFF"/>
                        </a:solidFill>
                        <a:latin typeface="Helvetica Neue"/>
                        <a:ea typeface="Helvetica Neue"/>
                        <a:cs typeface="Helvetica Neue"/>
                        <a:sym typeface="Helvetica Neue"/>
                      </a:endParaRPr>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248550">
                <a:tc>
                  <a:txBody>
                    <a:bodyPr/>
                    <a:lstStyle/>
                    <a:p>
                      <a:pPr indent="0" lvl="0" marL="0" marR="0" rtl="0" algn="ctr">
                        <a:lnSpc>
                          <a:spcPct val="100000"/>
                        </a:lnSpc>
                        <a:spcBef>
                          <a:spcPts val="0"/>
                        </a:spcBef>
                        <a:spcAft>
                          <a:spcPts val="0"/>
                        </a:spcAft>
                        <a:buClr>
                          <a:srgbClr val="FFFFFF"/>
                        </a:buClr>
                        <a:buSzPts val="1000"/>
                        <a:buFont typeface="Helvetica Neue"/>
                        <a:buNone/>
                      </a:pPr>
                      <a:r>
                        <a:rPr b="1" lang="en" sz="1000" u="none" cap="none" strike="noStrike">
                          <a:solidFill>
                            <a:srgbClr val="FFFFFF"/>
                          </a:solidFill>
                          <a:latin typeface="Helvetica Neue"/>
                          <a:ea typeface="Helvetica Neue"/>
                          <a:cs typeface="Helvetica Neue"/>
                          <a:sym typeface="Helvetica Neue"/>
                        </a:rPr>
                        <a:t>Problem</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1000"/>
                        <a:buFont typeface="Helvetica Neue"/>
                        <a:buNone/>
                      </a:pPr>
                      <a:r>
                        <a:rPr b="1" lang="en" sz="1000" u="none" cap="none" strike="noStrike">
                          <a:solidFill>
                            <a:srgbClr val="FFFFFF"/>
                          </a:solidFill>
                          <a:latin typeface="Helvetica Neue"/>
                          <a:ea typeface="Helvetica Neue"/>
                          <a:cs typeface="Helvetica Neue"/>
                          <a:sym typeface="Helvetica Neue"/>
                        </a:rPr>
                        <a:t>Size</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1000"/>
                        <a:buFont typeface="Helvetica Neue"/>
                        <a:buNone/>
                      </a:pPr>
                      <a:r>
                        <a:rPr b="1" lang="en" sz="1000" u="none" cap="none" strike="noStrike">
                          <a:solidFill>
                            <a:srgbClr val="FFFFFF"/>
                          </a:solidFill>
                          <a:latin typeface="Helvetica Neue"/>
                          <a:ea typeface="Helvetica Neue"/>
                          <a:cs typeface="Helvetica Neue"/>
                          <a:sym typeface="Helvetica Neue"/>
                        </a:rPr>
                        <a:t>Activation</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Clr>
                          <a:srgbClr val="FFFFFF"/>
                        </a:buClr>
                        <a:buSzPts val="1000"/>
                        <a:buFont typeface="Helvetica Neue"/>
                        <a:buNone/>
                      </a:pPr>
                      <a:r>
                        <a:rPr b="1" lang="en" sz="1000" u="none" cap="none" strike="noStrike">
                          <a:solidFill>
                            <a:srgbClr val="FFFFFF"/>
                          </a:solidFill>
                          <a:latin typeface="Helvetica Neue"/>
                          <a:ea typeface="Helvetica Neue"/>
                          <a:cs typeface="Helvetica Neue"/>
                          <a:sym typeface="Helvetica Neue"/>
                        </a:rPr>
                        <a:t>Error</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0365C0"/>
                    </a:solidFill>
                  </a:tcPr>
                </a:tc>
              </a:tr>
              <a:tr h="509575">
                <a:tc>
                  <a:txBody>
                    <a:bodyPr/>
                    <a:lstStyle/>
                    <a:p>
                      <a:pPr indent="0" lvl="0" marL="0" marR="0" rtl="0" algn="ctr">
                        <a:lnSpc>
                          <a:spcPct val="100000"/>
                        </a:lnSpc>
                        <a:spcBef>
                          <a:spcPts val="0"/>
                        </a:spcBef>
                        <a:spcAft>
                          <a:spcPts val="0"/>
                        </a:spcAft>
                        <a:buClr>
                          <a:srgbClr val="FFFFFF"/>
                        </a:buClr>
                        <a:buSzPts val="1000"/>
                        <a:buFont typeface="Helvetica Neue Light"/>
                        <a:buNone/>
                      </a:pPr>
                      <a:r>
                        <a:rPr lang="en" sz="1000" u="none" cap="none" strike="noStrike">
                          <a:solidFill>
                            <a:srgbClr val="FFFFFF"/>
                          </a:solidFill>
                          <a:latin typeface="Helvetica Neue Light"/>
                          <a:ea typeface="Helvetica Neue Light"/>
                          <a:cs typeface="Helvetica Neue Light"/>
                          <a:sym typeface="Helvetica Neue Light"/>
                        </a:rPr>
                        <a:t>Regression</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1000"/>
                        <a:buFont typeface="Times"/>
                        <a:buNone/>
                      </a:pPr>
                      <a:r>
                        <a:rPr i="1" lang="en" sz="1000" u="none" cap="none" strike="noStrike">
                          <a:latin typeface="Times"/>
                          <a:ea typeface="Times"/>
                          <a:cs typeface="Times"/>
                          <a:sym typeface="Times"/>
                        </a:rPr>
                        <a:t>N</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000"/>
                        <a:buFont typeface="Times"/>
                        <a:buNone/>
                      </a:pPr>
                      <a:r>
                        <a:rPr i="1" lang="en" sz="1000" u="none" cap="none" strike="noStrike">
                          <a:latin typeface="Times"/>
                          <a:ea typeface="Times"/>
                          <a:cs typeface="Times"/>
                          <a:sym typeface="Times"/>
                        </a:rPr>
                        <a:t>f(x) = x</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000"/>
                        <a:buFont typeface="Helvetica Neue Light"/>
                        <a:buNone/>
                      </a:pPr>
                      <a:r>
                        <a:rPr lang="en" sz="1000" u="none" cap="none" strike="noStrike">
                          <a:latin typeface="Helvetica Neue Light"/>
                          <a:ea typeface="Helvetica Neue Light"/>
                          <a:cs typeface="Helvetica Neue Light"/>
                          <a:sym typeface="Helvetica Neue Light"/>
                        </a:rPr>
                        <a:t>MSE</a:t>
                      </a:r>
                      <a:br>
                        <a:rPr lang="en" sz="1000" u="none" cap="none" strike="noStrike">
                          <a:latin typeface="Helvetica Neue Light"/>
                          <a:ea typeface="Helvetica Neue Light"/>
                          <a:cs typeface="Helvetica Neue Light"/>
                          <a:sym typeface="Helvetica Neue Light"/>
                        </a:rPr>
                      </a:br>
                      <a:r>
                        <a:rPr lang="en" sz="1000" u="none" cap="none" strike="noStrike">
                          <a:latin typeface="Helvetica Neue Light"/>
                          <a:ea typeface="Helvetica Neue Light"/>
                          <a:cs typeface="Helvetica Neue Light"/>
                          <a:sym typeface="Helvetica Neue Light"/>
                        </a:rPr>
                        <a:t>RMSE</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73650">
                <a:tc>
                  <a:txBody>
                    <a:bodyPr/>
                    <a:lstStyle/>
                    <a:p>
                      <a:pPr indent="0" lvl="0" marL="0" marR="0" rtl="0" algn="ctr">
                        <a:lnSpc>
                          <a:spcPct val="100000"/>
                        </a:lnSpc>
                        <a:spcBef>
                          <a:spcPts val="0"/>
                        </a:spcBef>
                        <a:spcAft>
                          <a:spcPts val="0"/>
                        </a:spcAft>
                        <a:buClr>
                          <a:srgbClr val="FFFFFF"/>
                        </a:buClr>
                        <a:buSzPts val="1000"/>
                        <a:buFont typeface="Helvetica Neue Light"/>
                        <a:buNone/>
                      </a:pPr>
                      <a:r>
                        <a:rPr lang="en" sz="1000" u="none" cap="none" strike="noStrike">
                          <a:solidFill>
                            <a:srgbClr val="FFFFFF"/>
                          </a:solidFill>
                          <a:latin typeface="Helvetica Neue Light"/>
                          <a:ea typeface="Helvetica Neue Light"/>
                          <a:cs typeface="Helvetica Neue Light"/>
                          <a:sym typeface="Helvetica Neue Light"/>
                        </a:rPr>
                        <a:t>Binary Classification</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1000"/>
                        <a:buFont typeface="Times"/>
                        <a:buNone/>
                      </a:pPr>
                      <a:r>
                        <a:rPr i="1" lang="en" sz="1000" u="none" cap="none" strike="noStrike">
                          <a:latin typeface="Times"/>
                          <a:ea typeface="Times"/>
                          <a:cs typeface="Times"/>
                          <a:sym typeface="Times"/>
                        </a:rPr>
                        <a:t>1</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Times"/>
                        <a:buNone/>
                      </a:pPr>
                      <a:r>
                        <a:rPr i="1" lang="en" sz="1000" u="none" cap="none" strike="noStrike">
                          <a:latin typeface="Times"/>
                          <a:ea typeface="Times"/>
                          <a:cs typeface="Times"/>
                          <a:sym typeface="Times"/>
                        </a:rPr>
                        <a:t>f(x)</a:t>
                      </a:r>
                      <a:r>
                        <a:rPr lang="en" sz="1000" u="none" cap="none" strike="noStrike">
                          <a:latin typeface="Helvetica Neue Light"/>
                          <a:ea typeface="Helvetica Neue Light"/>
                          <a:cs typeface="Helvetica Neue Light"/>
                          <a:sym typeface="Helvetica Neue Light"/>
                        </a:rPr>
                        <a:t> = sigmoide</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000"/>
                        <a:buFont typeface="Helvetica Neue Light"/>
                        <a:buNone/>
                      </a:pPr>
                      <a:r>
                        <a:rPr lang="en" sz="1000" u="none" cap="none" strike="noStrike">
                          <a:latin typeface="Helvetica Neue Light"/>
                          <a:ea typeface="Helvetica Neue Light"/>
                          <a:cs typeface="Helvetica Neue Light"/>
                          <a:sym typeface="Helvetica Neue Light"/>
                        </a:rPr>
                        <a:t>Cross-entropy</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6575">
                <a:tc>
                  <a:txBody>
                    <a:bodyPr/>
                    <a:lstStyle/>
                    <a:p>
                      <a:pPr indent="0" lvl="0" marL="0" marR="0" rtl="0" algn="ctr">
                        <a:lnSpc>
                          <a:spcPct val="100000"/>
                        </a:lnSpc>
                        <a:spcBef>
                          <a:spcPts val="0"/>
                        </a:spcBef>
                        <a:spcAft>
                          <a:spcPts val="0"/>
                        </a:spcAft>
                        <a:buClr>
                          <a:srgbClr val="FFFFFF"/>
                        </a:buClr>
                        <a:buSzPts val="1000"/>
                        <a:buFont typeface="Helvetica Neue Light"/>
                        <a:buNone/>
                      </a:pPr>
                      <a:r>
                        <a:rPr lang="en" sz="1000" u="none" cap="none" strike="noStrike">
                          <a:solidFill>
                            <a:srgbClr val="FFFFFF"/>
                          </a:solidFill>
                          <a:latin typeface="Helvetica Neue Light"/>
                          <a:ea typeface="Helvetica Neue Light"/>
                          <a:cs typeface="Helvetica Neue Light"/>
                          <a:sym typeface="Helvetica Neue Light"/>
                        </a:rPr>
                        <a:t>Multi-class classification</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98CCE"/>
                    </a:solidFill>
                  </a:tcPr>
                </a:tc>
                <a:tc>
                  <a:txBody>
                    <a:bodyPr/>
                    <a:lstStyle/>
                    <a:p>
                      <a:pPr indent="0" lvl="0" marL="0" marR="0" rtl="0" algn="ctr">
                        <a:lnSpc>
                          <a:spcPct val="100000"/>
                        </a:lnSpc>
                        <a:spcBef>
                          <a:spcPts val="0"/>
                        </a:spcBef>
                        <a:spcAft>
                          <a:spcPts val="0"/>
                        </a:spcAft>
                        <a:buClr>
                          <a:schemeClr val="dk1"/>
                        </a:buClr>
                        <a:buSzPts val="1000"/>
                        <a:buFont typeface="Times"/>
                        <a:buNone/>
                      </a:pPr>
                      <a:r>
                        <a:rPr i="1" lang="en" sz="1000" u="none" cap="none" strike="noStrike">
                          <a:latin typeface="Times"/>
                          <a:ea typeface="Times"/>
                          <a:cs typeface="Times"/>
                          <a:sym typeface="Times"/>
                        </a:rPr>
                        <a:t>K</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000"/>
                        <a:buFont typeface="Times"/>
                        <a:buNone/>
                      </a:pPr>
                      <a:r>
                        <a:rPr i="1" lang="en" sz="1000" u="none" cap="none" strike="noStrike">
                          <a:latin typeface="Times"/>
                          <a:ea typeface="Times"/>
                          <a:cs typeface="Times"/>
                          <a:sym typeface="Times"/>
                        </a:rPr>
                        <a:t>f(x)</a:t>
                      </a:r>
                      <a:r>
                        <a:rPr lang="en" sz="1000" u="none" cap="none" strike="noStrike">
                          <a:latin typeface="Helvetica Neue Light"/>
                          <a:ea typeface="Helvetica Neue Light"/>
                          <a:cs typeface="Helvetica Neue Light"/>
                          <a:sym typeface="Helvetica Neue Light"/>
                        </a:rPr>
                        <a:t> = softmax</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chemeClr val="dk1"/>
                        </a:buClr>
                        <a:buSzPts val="1000"/>
                        <a:buFont typeface="Helvetica Neue Light"/>
                        <a:buNone/>
                      </a:pPr>
                      <a:r>
                        <a:rPr lang="en" sz="1000" u="none" cap="none" strike="noStrike">
                          <a:latin typeface="Helvetica Neue Light"/>
                          <a:ea typeface="Helvetica Neue Light"/>
                          <a:cs typeface="Helvetica Neue Light"/>
                          <a:sym typeface="Helvetica Neue Light"/>
                        </a:rPr>
                        <a:t>Multiclass  Cross-entropy</a:t>
                      </a:r>
                      <a:endParaRPr sz="500"/>
                    </a:p>
                  </a:txBody>
                  <a:tcPr marT="19050" marB="19050" marR="19050" marL="190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pic>
        <p:nvPicPr>
          <p:cNvPr descr="Image" id="401" name="Google Shape;401;p41"/>
          <p:cNvPicPr preferRelativeResize="0"/>
          <p:nvPr/>
        </p:nvPicPr>
        <p:blipFill rotWithShape="1">
          <a:blip r:embed="rId3">
            <a:alphaModFix/>
          </a:blip>
          <a:srcRect b="0" l="0" r="0" t="0"/>
          <a:stretch/>
        </p:blipFill>
        <p:spPr>
          <a:xfrm>
            <a:off x="1868175" y="2916894"/>
            <a:ext cx="1494768" cy="1603672"/>
          </a:xfrm>
          <a:prstGeom prst="rect">
            <a:avLst/>
          </a:prstGeom>
          <a:noFill/>
          <a:ln>
            <a:noFill/>
          </a:ln>
        </p:spPr>
      </p:pic>
      <p:sp>
        <p:nvSpPr>
          <p:cNvPr id="402" name="Google Shape;402;p41"/>
          <p:cNvSpPr/>
          <p:nvPr/>
        </p:nvSpPr>
        <p:spPr>
          <a:xfrm>
            <a:off x="687093" y="3427015"/>
            <a:ext cx="1105500" cy="583500"/>
          </a:xfrm>
          <a:prstGeom prst="roundRect">
            <a:avLst>
              <a:gd fmla="val 26704"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Gradient descent</a:t>
            </a:r>
            <a:endParaRPr sz="500"/>
          </a:p>
        </p:txBody>
      </p:sp>
      <p:sp>
        <p:nvSpPr>
          <p:cNvPr id="403" name="Google Shape;40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1"/>
          <p:cNvSpPr txBox="1"/>
          <p:nvPr/>
        </p:nvSpPr>
        <p:spPr>
          <a:xfrm>
            <a:off x="0" y="0"/>
            <a:ext cx="5550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lt1"/>
                </a:solidFill>
                <a:latin typeface="Helvetica Neue"/>
                <a:ea typeface="Helvetica Neue"/>
                <a:cs typeface="Helvetica Neue"/>
                <a:sym typeface="Helvetica Neue"/>
              </a:rPr>
              <a:t>¿Como entrenar una RNA?</a:t>
            </a:r>
            <a:endParaRPr b="1" sz="500">
              <a:solidFill>
                <a:schemeClr val="lt1"/>
              </a:solidFill>
              <a:latin typeface="Encode Sans"/>
              <a:ea typeface="Encode Sans"/>
              <a:cs typeface="Encode Sans"/>
              <a:sym typeface="Encode Sans"/>
            </a:endParaRPr>
          </a:p>
        </p:txBody>
      </p:sp>
      <p:pic>
        <p:nvPicPr>
          <p:cNvPr descr="Screen Shot 2022-10-28 at 18.52.49.png" id="405" name="Google Shape;405;p41"/>
          <p:cNvPicPr preferRelativeResize="0"/>
          <p:nvPr/>
        </p:nvPicPr>
        <p:blipFill rotWithShape="1">
          <a:blip r:embed="rId4">
            <a:alphaModFix/>
          </a:blip>
          <a:srcRect b="43564" l="50239" r="3272" t="14028"/>
          <a:stretch/>
        </p:blipFill>
        <p:spPr>
          <a:xfrm>
            <a:off x="182525" y="735650"/>
            <a:ext cx="4276676" cy="2181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11" name="Google Shape;411;p4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¿Como entrenar una RNA? Retropropagación</a:t>
            </a:r>
            <a:endParaRPr sz="500"/>
          </a:p>
        </p:txBody>
      </p:sp>
      <p:sp>
        <p:nvSpPr>
          <p:cNvPr id="412" name="Google Shape;412;p42"/>
          <p:cNvSpPr txBox="1"/>
          <p:nvPr/>
        </p:nvSpPr>
        <p:spPr>
          <a:xfrm>
            <a:off x="394621" y="2321340"/>
            <a:ext cx="7903200" cy="1285500"/>
          </a:xfrm>
          <a:prstGeom prst="rect">
            <a:avLst/>
          </a:prstGeom>
          <a:noFill/>
          <a:ln>
            <a:noFill/>
          </a:ln>
        </p:spPr>
        <p:txBody>
          <a:bodyPr anchorCtr="0" anchor="ctr" bIns="26775" lIns="26775" spcFirstLastPara="1" rIns="26775" wrap="square" tIns="26775">
            <a:spAutoFit/>
          </a:bodyPr>
          <a:lstStyle/>
          <a:p>
            <a:pPr indent="-260350" lvl="0" marL="228600" marR="0" rtl="0" algn="l">
              <a:lnSpc>
                <a:spcPct val="100000"/>
              </a:lnSpc>
              <a:spcBef>
                <a:spcPts val="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Elegante truco matemático: la retropropagación (</a:t>
            </a:r>
            <a:r>
              <a:rPr b="0" i="1" lang="en" sz="1500" u="none" cap="none" strike="noStrike">
                <a:solidFill>
                  <a:srgbClr val="000000"/>
                </a:solidFill>
                <a:latin typeface="Saira Thin"/>
                <a:ea typeface="Saira Thin"/>
                <a:cs typeface="Saira Thin"/>
                <a:sym typeface="Saira Thin"/>
              </a:rPr>
              <a:t>backpropagation, </a:t>
            </a:r>
            <a:r>
              <a:rPr b="0" i="0" lang="en" sz="1500" u="none" cap="none" strike="noStrike">
                <a:solidFill>
                  <a:srgbClr val="000000"/>
                </a:solidFill>
                <a:latin typeface="Saira"/>
                <a:ea typeface="Saira"/>
                <a:cs typeface="Saira"/>
                <a:sym typeface="Saira"/>
              </a:rPr>
              <a:t>1986)</a:t>
            </a:r>
            <a:endParaRPr sz="1500"/>
          </a:p>
          <a:p>
            <a:pPr indent="-260350" lvl="0" marL="228600" marR="0" rtl="0" algn="l">
              <a:lnSpc>
                <a:spcPct val="100000"/>
              </a:lnSpc>
              <a:spcBef>
                <a:spcPts val="20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Se parte de la pérdida, se calculan los cambios (derivadas) de los nodos de cada capa "hacia la izquierda" hasta la entrada. Regla de la cadena, producto de matrices</a:t>
            </a:r>
            <a:endParaRPr sz="1500"/>
          </a:p>
          <a:p>
            <a:pPr indent="-260350" lvl="0" marL="228600" marR="0" rtl="0" algn="l">
              <a:lnSpc>
                <a:spcPct val="100000"/>
              </a:lnSpc>
              <a:spcBef>
                <a:spcPts val="20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Reajustar los pesos y calcula de nuevo la pérdida</a:t>
            </a:r>
            <a:endParaRPr sz="1500"/>
          </a:p>
          <a:p>
            <a:pPr indent="-260350" lvl="0" marL="228600" marR="0" rtl="0" algn="l">
              <a:lnSpc>
                <a:spcPct val="100000"/>
              </a:lnSpc>
              <a:spcBef>
                <a:spcPts val="20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Y luego hacia atrás de nuevo, hasta la convergencia.</a:t>
            </a:r>
            <a:endParaRPr sz="1500"/>
          </a:p>
        </p:txBody>
      </p:sp>
      <p:pic>
        <p:nvPicPr>
          <p:cNvPr descr="Screen Shot 2021-03-17 at 11.14.35 AM.png" id="413" name="Google Shape;413;p42"/>
          <p:cNvPicPr preferRelativeResize="0"/>
          <p:nvPr/>
        </p:nvPicPr>
        <p:blipFill rotWithShape="1">
          <a:blip r:embed="rId3">
            <a:alphaModFix/>
          </a:blip>
          <a:srcRect b="7062" l="0" r="0" t="12318"/>
          <a:stretch/>
        </p:blipFill>
        <p:spPr>
          <a:xfrm>
            <a:off x="1090715" y="3750409"/>
            <a:ext cx="6858000" cy="951259"/>
          </a:xfrm>
          <a:prstGeom prst="rect">
            <a:avLst/>
          </a:prstGeom>
          <a:noFill/>
          <a:ln>
            <a:noFill/>
          </a:ln>
        </p:spPr>
      </p:pic>
      <p:sp>
        <p:nvSpPr>
          <p:cNvPr id="414" name="Google Shape;414;p42"/>
          <p:cNvSpPr txBox="1"/>
          <p:nvPr/>
        </p:nvSpPr>
        <p:spPr>
          <a:xfrm>
            <a:off x="373725" y="619650"/>
            <a:ext cx="8458500" cy="1692600"/>
          </a:xfrm>
          <a:prstGeom prst="rect">
            <a:avLst/>
          </a:prstGeom>
          <a:noFill/>
          <a:ln>
            <a:noFill/>
          </a:ln>
        </p:spPr>
        <p:txBody>
          <a:bodyPr anchorCtr="0" anchor="ctr" bIns="26775" lIns="26775" spcFirstLastPara="1" rIns="26775" wrap="square" tIns="26775">
            <a:normAutofit/>
          </a:bodyPr>
          <a:lstStyle/>
          <a:p>
            <a:pPr indent="-196850" lvl="0" marL="165100" marR="0" rtl="0" algn="l">
              <a:lnSpc>
                <a:spcPct val="90000"/>
              </a:lnSpc>
              <a:spcBef>
                <a:spcPts val="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Entrenar/aprender es obtener los pesos </a:t>
            </a:r>
            <a:r>
              <a:rPr b="0" i="1" lang="en" sz="1500" u="none" cap="none" strike="noStrike">
                <a:solidFill>
                  <a:srgbClr val="0433FF"/>
                </a:solidFill>
                <a:latin typeface="Times New Roman"/>
                <a:ea typeface="Times New Roman"/>
                <a:cs typeface="Times New Roman"/>
                <a:sym typeface="Times New Roman"/>
              </a:rPr>
              <a:t>w</a:t>
            </a:r>
            <a:r>
              <a:rPr b="0" baseline="-25000" i="1" lang="en" sz="1500" u="none" cap="none" strike="noStrike">
                <a:solidFill>
                  <a:srgbClr val="0433FF"/>
                </a:solidFill>
                <a:latin typeface="Times New Roman"/>
                <a:ea typeface="Times New Roman"/>
                <a:cs typeface="Times New Roman"/>
                <a:sym typeface="Times New Roman"/>
              </a:rPr>
              <a:t>j</a:t>
            </a:r>
            <a:r>
              <a:rPr b="0" i="0" lang="en" sz="1500" u="none" cap="none" strike="noStrike">
                <a:solidFill>
                  <a:srgbClr val="000000"/>
                </a:solidFill>
                <a:latin typeface="Saira"/>
                <a:ea typeface="Saira"/>
                <a:cs typeface="Saira"/>
                <a:sym typeface="Saira"/>
              </a:rPr>
              <a:t> : los que minimizan la función de pérdida </a:t>
            </a:r>
            <a:endParaRPr sz="1500"/>
          </a:p>
          <a:p>
            <a:pPr indent="-196850" lvl="0" marL="165100" marR="0" rtl="0" algn="l">
              <a:lnSpc>
                <a:spcPct val="90000"/>
              </a:lnSpc>
              <a:spcBef>
                <a:spcPts val="30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Necesita las direcciones para mover </a:t>
            </a:r>
            <a:r>
              <a:rPr b="0" i="1" lang="en" sz="1500" u="none" cap="none" strike="noStrike">
                <a:solidFill>
                  <a:srgbClr val="0433FF"/>
                </a:solidFill>
                <a:latin typeface="Times New Roman"/>
                <a:ea typeface="Times New Roman"/>
                <a:cs typeface="Times New Roman"/>
                <a:sym typeface="Times New Roman"/>
              </a:rPr>
              <a:t>w</a:t>
            </a:r>
            <a:r>
              <a:rPr b="0" baseline="-25000" i="1" lang="en" sz="1500" u="none" cap="none" strike="noStrike">
                <a:solidFill>
                  <a:srgbClr val="0433FF"/>
                </a:solidFill>
                <a:latin typeface="Times New Roman"/>
                <a:ea typeface="Times New Roman"/>
                <a:cs typeface="Times New Roman"/>
                <a:sym typeface="Times New Roman"/>
              </a:rPr>
              <a:t>j</a:t>
            </a:r>
            <a:r>
              <a:rPr b="0" i="0" lang="en" sz="1500" u="none" cap="none" strike="noStrike">
                <a:solidFill>
                  <a:srgbClr val="000000"/>
                </a:solidFill>
                <a:latin typeface="Saira"/>
                <a:ea typeface="Saira"/>
                <a:cs typeface="Saira"/>
                <a:sym typeface="Saira"/>
              </a:rPr>
              <a:t> para disminuir la pérdida (recordar las derivadas, etc…)</a:t>
            </a:r>
            <a:endParaRPr sz="1500"/>
          </a:p>
          <a:p>
            <a:pPr indent="-196850" lvl="0" marL="165100" marR="0" rtl="0" algn="l">
              <a:lnSpc>
                <a:spcPct val="100000"/>
              </a:lnSpc>
              <a:spcBef>
                <a:spcPts val="30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Técnicamente es muy difícil minimizar la función de pérdida: muchos parámetros, altamente no lineal</a:t>
            </a:r>
            <a:endParaRPr sz="1500"/>
          </a:p>
          <a:p>
            <a:pPr indent="-196850" lvl="0" marL="165100" marR="0" rtl="0" algn="l">
              <a:lnSpc>
                <a:spcPct val="100000"/>
              </a:lnSpc>
              <a:spcBef>
                <a:spcPts val="30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Una función de activación suave ("diferenciable") permite el uso directo del descenso del gradiente y otros algoritmos de optimización para el ajuste de los pesos</a:t>
            </a:r>
            <a:endParaRPr sz="1500"/>
          </a:p>
        </p:txBody>
      </p:sp>
      <p:sp>
        <p:nvSpPr>
          <p:cNvPr id="415" name="Google Shape;415;p42"/>
          <p:cNvSpPr/>
          <p:nvPr/>
        </p:nvSpPr>
        <p:spPr>
          <a:xfrm rot="-3300479">
            <a:off x="1220857" y="3911058"/>
            <a:ext cx="490704" cy="438355"/>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21" name="Google Shape;421;p4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latin typeface="Helvetica Neue"/>
                <a:ea typeface="Helvetica Neue"/>
                <a:cs typeface="Helvetica Neue"/>
                <a:sym typeface="Helvetica Neue"/>
              </a:rPr>
              <a:t>¿Como entrenar una RNA?</a:t>
            </a:r>
            <a:endParaRPr sz="500"/>
          </a:p>
        </p:txBody>
      </p:sp>
      <p:sp>
        <p:nvSpPr>
          <p:cNvPr id="422" name="Google Shape;422;p43"/>
          <p:cNvSpPr txBox="1"/>
          <p:nvPr/>
        </p:nvSpPr>
        <p:spPr>
          <a:xfrm>
            <a:off x="584303" y="703435"/>
            <a:ext cx="7856400" cy="1290000"/>
          </a:xfrm>
          <a:prstGeom prst="rect">
            <a:avLst/>
          </a:prstGeom>
          <a:noFill/>
          <a:ln>
            <a:noFill/>
          </a:ln>
        </p:spPr>
        <p:txBody>
          <a:bodyPr anchorCtr="0" anchor="ctr" bIns="26775" lIns="26775" spcFirstLastPara="1" rIns="26775" wrap="square" tIns="26775">
            <a:noAutofit/>
          </a:bodyPr>
          <a:lstStyle/>
          <a:p>
            <a:pPr indent="-260350" lvl="0" marL="228600" marR="0" rtl="0" algn="l">
              <a:lnSpc>
                <a:spcPct val="100000"/>
              </a:lnSpc>
              <a:spcBef>
                <a:spcPts val="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Después de cada ciclo (iteración) se actualizan los pesos</a:t>
            </a:r>
            <a:endParaRPr sz="1500"/>
          </a:p>
          <a:p>
            <a:pPr indent="-260350" lvl="0" marL="228600" marR="0" rtl="0" algn="l">
              <a:lnSpc>
                <a:spcPct val="100000"/>
              </a:lnSpc>
              <a:spcBef>
                <a:spcPts val="40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La tasa de aprendizaje determina el "tamaño del paso" (sobrepasar x atascado en un mínimo local)</a:t>
            </a:r>
            <a:endParaRPr sz="1500"/>
          </a:p>
          <a:p>
            <a:pPr indent="-260350" lvl="0" marL="228600" marR="0" rtl="0" algn="l">
              <a:lnSpc>
                <a:spcPct val="100000"/>
              </a:lnSpc>
              <a:spcBef>
                <a:spcPts val="40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Después de muchas iteraciones, el proceso debería converger</a:t>
            </a:r>
            <a:endParaRPr sz="1500"/>
          </a:p>
          <a:p>
            <a:pPr indent="-260350" lvl="0" marL="228600" marR="0" rtl="0" algn="l">
              <a:lnSpc>
                <a:spcPct val="100000"/>
              </a:lnSpc>
              <a:spcBef>
                <a:spcPts val="40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¡Su red neuronal está finalmente entrenada!</a:t>
            </a:r>
            <a:endParaRPr sz="1500"/>
          </a:p>
        </p:txBody>
      </p:sp>
      <p:pic>
        <p:nvPicPr>
          <p:cNvPr descr="Image" id="423" name="Google Shape;423;p43"/>
          <p:cNvPicPr preferRelativeResize="0"/>
          <p:nvPr/>
        </p:nvPicPr>
        <p:blipFill rotWithShape="1">
          <a:blip r:embed="rId3">
            <a:alphaModFix/>
          </a:blip>
          <a:srcRect b="0" l="0" r="0" t="0"/>
          <a:stretch/>
        </p:blipFill>
        <p:spPr>
          <a:xfrm>
            <a:off x="2117563" y="2049431"/>
            <a:ext cx="5822015" cy="31214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latin typeface="Helvetica Neue"/>
                <a:ea typeface="Helvetica Neue"/>
                <a:cs typeface="Helvetica Neue"/>
                <a:sym typeface="Helvetica Neue"/>
              </a:rPr>
              <a:t>¿Cuando parar? evitar el sobreajuste</a:t>
            </a:r>
            <a:endParaRPr sz="500"/>
          </a:p>
        </p:txBody>
      </p:sp>
      <p:sp>
        <p:nvSpPr>
          <p:cNvPr id="429" name="Google Shape;429;p44"/>
          <p:cNvSpPr txBox="1"/>
          <p:nvPr>
            <p:ph idx="1" type="body"/>
          </p:nvPr>
        </p:nvSpPr>
        <p:spPr>
          <a:xfrm>
            <a:off x="311700" y="834038"/>
            <a:ext cx="8520600" cy="3734700"/>
          </a:xfrm>
          <a:prstGeom prst="rect">
            <a:avLst/>
          </a:prstGeom>
          <a:noFill/>
          <a:ln>
            <a:noFill/>
          </a:ln>
        </p:spPr>
        <p:txBody>
          <a:bodyPr anchorCtr="0" anchor="t" bIns="19050" lIns="19050" spcFirstLastPara="1" rIns="19050" wrap="square" tIns="19050">
            <a:normAutofit/>
          </a:bodyPr>
          <a:lstStyle/>
          <a:p>
            <a:pPr indent="-190500" lvl="0" marL="165100" rtl="0" algn="l">
              <a:lnSpc>
                <a:spcPct val="100000"/>
              </a:lnSpc>
              <a:spcBef>
                <a:spcPts val="0"/>
              </a:spcBef>
              <a:spcAft>
                <a:spcPts val="0"/>
              </a:spcAft>
              <a:buClr>
                <a:srgbClr val="000000"/>
              </a:buClr>
              <a:buSzPts val="1400"/>
              <a:buFont typeface="Saira Thin"/>
              <a:buChar char="•"/>
            </a:pPr>
            <a:r>
              <a:rPr i="1" lang="en" sz="1400">
                <a:latin typeface="Saira Thin"/>
                <a:ea typeface="Saira Thin"/>
                <a:cs typeface="Saira Thin"/>
                <a:sym typeface="Saira Thin"/>
              </a:rPr>
              <a:t>Holdout</a:t>
            </a:r>
            <a:r>
              <a:rPr lang="en" sz="1400">
                <a:solidFill>
                  <a:srgbClr val="000000"/>
                </a:solidFill>
                <a:latin typeface="Saira"/>
                <a:ea typeface="Saira"/>
                <a:cs typeface="Saira"/>
                <a:sym typeface="Saira"/>
              </a:rPr>
              <a:t>: dividir los datos de entrenamiento en una muestra de</a:t>
            </a:r>
            <a:endParaRPr sz="1400">
              <a:solidFill>
                <a:srgbClr val="000000"/>
              </a:solidFill>
              <a:latin typeface="Saira"/>
              <a:ea typeface="Saira"/>
              <a:cs typeface="Saira"/>
              <a:sym typeface="Saira"/>
            </a:endParaRPr>
          </a:p>
          <a:p>
            <a:pPr indent="0" lvl="0" marL="0" rtl="0" algn="l">
              <a:lnSpc>
                <a:spcPct val="100000"/>
              </a:lnSpc>
              <a:spcBef>
                <a:spcPts val="0"/>
              </a:spcBef>
              <a:spcAft>
                <a:spcPts val="0"/>
              </a:spcAft>
              <a:buNone/>
            </a:pPr>
            <a:r>
              <a:rPr lang="en" sz="1400">
                <a:solidFill>
                  <a:srgbClr val="000000"/>
                </a:solidFill>
                <a:latin typeface="Saira"/>
                <a:ea typeface="Saira"/>
                <a:cs typeface="Saira"/>
                <a:sym typeface="Saira"/>
              </a:rPr>
              <a:t>entrenamiento y otra de validación (por ejemplo, 80% + 20%)</a:t>
            </a:r>
            <a:endParaRPr sz="1400"/>
          </a:p>
          <a:p>
            <a:pPr indent="-190500" lvl="0" marL="165100" rtl="0" algn="l">
              <a:lnSpc>
                <a:spcPct val="100000"/>
              </a:lnSpc>
              <a:spcBef>
                <a:spcPts val="800"/>
              </a:spcBef>
              <a:spcAft>
                <a:spcPts val="0"/>
              </a:spcAft>
              <a:buClr>
                <a:srgbClr val="000000"/>
              </a:buClr>
              <a:buSzPts val="1400"/>
              <a:buFont typeface="Saira"/>
              <a:buChar char="•"/>
            </a:pPr>
            <a:r>
              <a:rPr lang="en" sz="1400">
                <a:solidFill>
                  <a:srgbClr val="000000"/>
                </a:solidFill>
                <a:latin typeface="Saira"/>
                <a:ea typeface="Saira"/>
                <a:cs typeface="Saira"/>
                <a:sym typeface="Saira"/>
              </a:rPr>
              <a:t>Semejante a validación cruzada, pero se hace una sola vez</a:t>
            </a:r>
            <a:br>
              <a:rPr lang="en" sz="1400">
                <a:solidFill>
                  <a:srgbClr val="000000"/>
                </a:solidFill>
                <a:latin typeface="Saira"/>
                <a:ea typeface="Saira"/>
                <a:cs typeface="Saira"/>
                <a:sym typeface="Saira"/>
              </a:rPr>
            </a:br>
            <a:r>
              <a:rPr lang="en" sz="1400">
                <a:solidFill>
                  <a:srgbClr val="000000"/>
                </a:solidFill>
                <a:latin typeface="Saira"/>
                <a:ea typeface="Saira"/>
                <a:cs typeface="Saira"/>
                <a:sym typeface="Saira"/>
              </a:rPr>
              <a:t>Se puede usar </a:t>
            </a:r>
            <a:r>
              <a:rPr b="1" lang="en" sz="1400">
                <a:latin typeface="Saira"/>
                <a:ea typeface="Saira"/>
                <a:cs typeface="Saira"/>
                <a:sym typeface="Saira"/>
              </a:rPr>
              <a:t>durante</a:t>
            </a:r>
            <a:r>
              <a:rPr lang="en" sz="1400">
                <a:solidFill>
                  <a:srgbClr val="000000"/>
                </a:solidFill>
                <a:latin typeface="Saira"/>
                <a:ea typeface="Saira"/>
                <a:cs typeface="Saira"/>
                <a:sym typeface="Saira"/>
              </a:rPr>
              <a:t> el entrenamiento. </a:t>
            </a:r>
            <a:br>
              <a:rPr lang="en" sz="1400">
                <a:solidFill>
                  <a:srgbClr val="000000"/>
                </a:solidFill>
                <a:latin typeface="Saira"/>
                <a:ea typeface="Saira"/>
                <a:cs typeface="Saira"/>
                <a:sym typeface="Saira"/>
              </a:rPr>
            </a:br>
            <a:r>
              <a:rPr lang="en" sz="1400">
                <a:solidFill>
                  <a:srgbClr val="000000"/>
                </a:solidFill>
                <a:latin typeface="Saira"/>
                <a:ea typeface="Saira"/>
                <a:cs typeface="Saira"/>
                <a:sym typeface="Saira"/>
              </a:rPr>
              <a:t>Ejemplo: EarlyStopping (un tipo de </a:t>
            </a:r>
            <a:r>
              <a:rPr i="1" lang="en" sz="1400">
                <a:latin typeface="Saira Thin"/>
                <a:ea typeface="Saira Thin"/>
                <a:cs typeface="Saira Thin"/>
                <a:sym typeface="Saira Thin"/>
              </a:rPr>
              <a:t>callback</a:t>
            </a:r>
            <a:r>
              <a:rPr lang="en" sz="1400">
                <a:solidFill>
                  <a:srgbClr val="000000"/>
                </a:solidFill>
                <a:latin typeface="Saira"/>
                <a:ea typeface="Saira"/>
                <a:cs typeface="Saira"/>
                <a:sym typeface="Saira"/>
              </a:rPr>
              <a:t>)</a:t>
            </a:r>
            <a:endParaRPr sz="1400"/>
          </a:p>
          <a:p>
            <a:pPr indent="-190500" lvl="0" marL="165100" rtl="0" algn="l">
              <a:lnSpc>
                <a:spcPct val="100000"/>
              </a:lnSpc>
              <a:spcBef>
                <a:spcPts val="800"/>
              </a:spcBef>
              <a:spcAft>
                <a:spcPts val="0"/>
              </a:spcAft>
              <a:buClr>
                <a:srgbClr val="000000"/>
              </a:buClr>
              <a:buSzPts val="1400"/>
              <a:buFont typeface="Saira"/>
              <a:buChar char="•"/>
            </a:pPr>
            <a:r>
              <a:rPr lang="en" sz="1400">
                <a:solidFill>
                  <a:srgbClr val="000000"/>
                </a:solidFill>
                <a:latin typeface="Saira"/>
                <a:ea typeface="Saira"/>
                <a:cs typeface="Saira"/>
                <a:sym typeface="Saira"/>
              </a:rPr>
              <a:t>La pérdida en la muestra de validación debe ser comparable a</a:t>
            </a:r>
            <a:endParaRPr sz="1400">
              <a:solidFill>
                <a:srgbClr val="000000"/>
              </a:solidFill>
              <a:latin typeface="Saira"/>
              <a:ea typeface="Saira"/>
              <a:cs typeface="Saira"/>
              <a:sym typeface="Saira"/>
            </a:endParaRPr>
          </a:p>
          <a:p>
            <a:pPr indent="0" lvl="0" marL="0" rtl="0" algn="l">
              <a:lnSpc>
                <a:spcPct val="100000"/>
              </a:lnSpc>
              <a:spcBef>
                <a:spcPts val="800"/>
              </a:spcBef>
              <a:spcAft>
                <a:spcPts val="0"/>
              </a:spcAft>
              <a:buNone/>
            </a:pPr>
            <a:r>
              <a:rPr lang="en" sz="1400">
                <a:solidFill>
                  <a:srgbClr val="000000"/>
                </a:solidFill>
                <a:latin typeface="Saira"/>
                <a:ea typeface="Saira"/>
                <a:cs typeface="Saira"/>
                <a:sym typeface="Saira"/>
              </a:rPr>
              <a:t> la del entrenamiento, de lo contrario estamos sobreajustando</a:t>
            </a:r>
            <a:endParaRPr sz="1400"/>
          </a:p>
          <a:p>
            <a:pPr indent="-190500" lvl="0" marL="165100" rtl="0" algn="l">
              <a:lnSpc>
                <a:spcPct val="100000"/>
              </a:lnSpc>
              <a:spcBef>
                <a:spcPts val="800"/>
              </a:spcBef>
              <a:spcAft>
                <a:spcPts val="0"/>
              </a:spcAft>
              <a:buClr>
                <a:srgbClr val="000000"/>
              </a:buClr>
              <a:buSzPts val="1400"/>
              <a:buFont typeface="Saira"/>
              <a:buChar char="•"/>
            </a:pPr>
            <a:r>
              <a:rPr lang="en" sz="1400">
                <a:solidFill>
                  <a:srgbClr val="000000"/>
                </a:solidFill>
                <a:latin typeface="Saira"/>
                <a:ea typeface="Saira"/>
                <a:cs typeface="Saira"/>
                <a:sym typeface="Saira"/>
              </a:rPr>
              <a:t>Otras técnicas de regularización: </a:t>
            </a:r>
            <a:r>
              <a:rPr i="1" lang="en" sz="1400">
                <a:latin typeface="Saira Thin"/>
                <a:ea typeface="Saira Thin"/>
                <a:cs typeface="Saira Thin"/>
                <a:sym typeface="Saira Thin"/>
              </a:rPr>
              <a:t>Lasso</a:t>
            </a:r>
            <a:r>
              <a:rPr lang="en" sz="1400">
                <a:solidFill>
                  <a:srgbClr val="000000"/>
                </a:solidFill>
                <a:latin typeface="Saira"/>
                <a:ea typeface="Saira"/>
                <a:cs typeface="Saira"/>
                <a:sym typeface="Saira"/>
              </a:rPr>
              <a:t>, </a:t>
            </a:r>
            <a:r>
              <a:rPr i="1" lang="en" sz="1400">
                <a:latin typeface="Saira Thin"/>
                <a:ea typeface="Saira Thin"/>
                <a:cs typeface="Saira Thin"/>
                <a:sym typeface="Saira Thin"/>
              </a:rPr>
              <a:t>Ridge</a:t>
            </a:r>
            <a:r>
              <a:rPr lang="en" sz="1400">
                <a:solidFill>
                  <a:srgbClr val="000000"/>
                </a:solidFill>
                <a:latin typeface="Saira"/>
                <a:ea typeface="Saira"/>
                <a:cs typeface="Saira"/>
                <a:sym typeface="Saira"/>
              </a:rPr>
              <a:t>, </a:t>
            </a:r>
            <a:r>
              <a:rPr i="1" lang="en" sz="1400">
                <a:latin typeface="Saira Thin"/>
                <a:ea typeface="Saira Thin"/>
                <a:cs typeface="Saira Thin"/>
                <a:sym typeface="Saira Thin"/>
              </a:rPr>
              <a:t>Dropout</a:t>
            </a:r>
            <a:endParaRPr sz="1400"/>
          </a:p>
        </p:txBody>
      </p:sp>
      <p:sp>
        <p:nvSpPr>
          <p:cNvPr id="430" name="Google Shape;430;p44"/>
          <p:cNvSpPr txBox="1"/>
          <p:nvPr/>
        </p:nvSpPr>
        <p:spPr>
          <a:xfrm>
            <a:off x="317459" y="3412299"/>
            <a:ext cx="5385000" cy="962100"/>
          </a:xfrm>
          <a:prstGeom prst="rect">
            <a:avLst/>
          </a:prstGeom>
          <a:noFill/>
          <a:ln>
            <a:noFill/>
          </a:ln>
        </p:spPr>
        <p:txBody>
          <a:bodyPr anchorCtr="0" anchor="ctr" bIns="19050" lIns="19050" spcFirstLastPara="1" rIns="19050" wrap="square" tIns="19050">
            <a:spAutoFit/>
          </a:bodyPr>
          <a:lstStyle/>
          <a:p>
            <a:pPr indent="-196850" lvl="0" marL="165100" marR="0" rtl="0" algn="l">
              <a:lnSpc>
                <a:spcPct val="100000"/>
              </a:lnSpc>
              <a:spcBef>
                <a:spcPts val="0"/>
              </a:spcBef>
              <a:spcAft>
                <a:spcPts val="0"/>
              </a:spcAft>
              <a:buClr>
                <a:srgbClr val="000000"/>
              </a:buClr>
              <a:buSzPts val="1500"/>
              <a:buFont typeface="Saira"/>
              <a:buChar char="•"/>
            </a:pPr>
            <a:r>
              <a:rPr b="0" i="0" lang="en" sz="1500" u="none" cap="none" strike="noStrike">
                <a:solidFill>
                  <a:srgbClr val="000000"/>
                </a:solidFill>
                <a:latin typeface="Saira"/>
                <a:ea typeface="Saira"/>
                <a:cs typeface="Saira"/>
                <a:sym typeface="Saira"/>
              </a:rPr>
              <a:t>De ser posible: hacer validación cruzada:</a:t>
            </a:r>
            <a:br>
              <a:rPr b="0" i="0" lang="en" sz="1500" u="none" cap="none" strike="noStrike">
                <a:solidFill>
                  <a:srgbClr val="000000"/>
                </a:solidFill>
                <a:latin typeface="Saira"/>
                <a:ea typeface="Saira"/>
                <a:cs typeface="Saira"/>
                <a:sym typeface="Saira"/>
              </a:rPr>
            </a:br>
            <a:r>
              <a:rPr b="0" i="0" lang="en" sz="1500" u="none" cap="none" strike="noStrike">
                <a:solidFill>
                  <a:srgbClr val="000000"/>
                </a:solidFill>
                <a:latin typeface="Saira"/>
                <a:ea typeface="Saira"/>
                <a:cs typeface="Saira"/>
                <a:sym typeface="Saira"/>
              </a:rPr>
              <a:t>Repetir la división varias veces, seleccionando aleatoriamente las submuestras: robustez de la RNA y estimación de las barras de error</a:t>
            </a:r>
            <a:endParaRPr sz="1500"/>
          </a:p>
        </p:txBody>
      </p:sp>
      <p:pic>
        <p:nvPicPr>
          <p:cNvPr descr="Image" id="431" name="Google Shape;431;p44"/>
          <p:cNvPicPr preferRelativeResize="0"/>
          <p:nvPr/>
        </p:nvPicPr>
        <p:blipFill rotWithShape="1">
          <a:blip r:embed="rId3">
            <a:alphaModFix/>
          </a:blip>
          <a:srcRect b="0" l="0" r="0" t="0"/>
          <a:stretch/>
        </p:blipFill>
        <p:spPr>
          <a:xfrm>
            <a:off x="5593351" y="2859676"/>
            <a:ext cx="3493099" cy="2191311"/>
          </a:xfrm>
          <a:prstGeom prst="rect">
            <a:avLst/>
          </a:prstGeom>
          <a:noFill/>
          <a:ln>
            <a:noFill/>
          </a:ln>
        </p:spPr>
      </p:pic>
      <p:pic>
        <p:nvPicPr>
          <p:cNvPr descr="Image" id="432" name="Google Shape;432;p44"/>
          <p:cNvPicPr preferRelativeResize="0"/>
          <p:nvPr/>
        </p:nvPicPr>
        <p:blipFill rotWithShape="1">
          <a:blip r:embed="rId4">
            <a:alphaModFix/>
          </a:blip>
          <a:srcRect b="0" l="0" r="0" t="0"/>
          <a:stretch/>
        </p:blipFill>
        <p:spPr>
          <a:xfrm>
            <a:off x="5579134" y="663564"/>
            <a:ext cx="3558316" cy="2238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38" name="Google Shape;438;p4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200"/>
              <a:t>Tipos y importancia de las funciones </a:t>
            </a:r>
            <a:r>
              <a:rPr lang="en" sz="2200"/>
              <a:t>activación </a:t>
            </a:r>
            <a:endParaRPr sz="500"/>
          </a:p>
        </p:txBody>
      </p:sp>
      <p:sp>
        <p:nvSpPr>
          <p:cNvPr id="439" name="Google Shape;439;p45"/>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p:txBody>
      </p:sp>
      <p:pic>
        <p:nvPicPr>
          <p:cNvPr descr="Screen Shot 2022-10-28 at 18.52.49.png" id="440" name="Google Shape;440;p45"/>
          <p:cNvPicPr preferRelativeResize="0"/>
          <p:nvPr/>
        </p:nvPicPr>
        <p:blipFill rotWithShape="1">
          <a:blip r:embed="rId3">
            <a:alphaModFix/>
          </a:blip>
          <a:srcRect b="8028" l="0" r="0" t="14029"/>
          <a:stretch/>
        </p:blipFill>
        <p:spPr>
          <a:xfrm>
            <a:off x="-95675" y="735650"/>
            <a:ext cx="9199423" cy="4009101"/>
          </a:xfrm>
          <a:prstGeom prst="rect">
            <a:avLst/>
          </a:prstGeom>
          <a:noFill/>
          <a:ln>
            <a:noFill/>
          </a:ln>
        </p:spPr>
      </p:pic>
      <p:sp>
        <p:nvSpPr>
          <p:cNvPr id="441" name="Google Shape;441;p45"/>
          <p:cNvSpPr txBox="1"/>
          <p:nvPr/>
        </p:nvSpPr>
        <p:spPr>
          <a:xfrm>
            <a:off x="787816" y="4003186"/>
            <a:ext cx="37989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Saira"/>
              <a:buNone/>
            </a:pPr>
            <a:r>
              <a:rPr b="0" i="0" lang="en" sz="1500" u="none" cap="none" strike="noStrike">
                <a:solidFill>
                  <a:srgbClr val="000000"/>
                </a:solidFill>
                <a:latin typeface="Saira"/>
                <a:ea typeface="Saira"/>
                <a:cs typeface="Saira"/>
                <a:sym typeface="Saira"/>
              </a:rPr>
              <a:t>Capas internas: ReLU (o SeLU, GeLU) </a:t>
            </a:r>
            <a:endParaRPr sz="500"/>
          </a:p>
          <a:p>
            <a:pPr indent="0" lvl="0" marL="0" marR="0" rtl="0" algn="l">
              <a:lnSpc>
                <a:spcPct val="100000"/>
              </a:lnSpc>
              <a:spcBef>
                <a:spcPts val="0"/>
              </a:spcBef>
              <a:spcAft>
                <a:spcPts val="0"/>
              </a:spcAft>
              <a:buClr>
                <a:srgbClr val="000000"/>
              </a:buClr>
              <a:buSzPts val="1500"/>
              <a:buFont typeface="Saira"/>
              <a:buNone/>
            </a:pPr>
            <a:r>
              <a:rPr b="0" i="0" lang="en" sz="1500" u="none" cap="none" strike="noStrike">
                <a:solidFill>
                  <a:srgbClr val="000000"/>
                </a:solidFill>
                <a:latin typeface="Saira"/>
                <a:ea typeface="Saira"/>
                <a:cs typeface="Saira"/>
                <a:sym typeface="Saira"/>
              </a:rPr>
              <a:t>(problema de los gradientes  evanescentes)</a:t>
            </a:r>
            <a:endParaRPr sz="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47" name="Google Shape;447;p4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200"/>
              <a:t>Construyendo una Red Neuronal Artificial en Keras</a:t>
            </a:r>
            <a:endParaRPr sz="500"/>
          </a:p>
        </p:txBody>
      </p:sp>
      <p:sp>
        <p:nvSpPr>
          <p:cNvPr id="448" name="Google Shape;448;p46"/>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p:txBody>
      </p:sp>
      <p:pic>
        <p:nvPicPr>
          <p:cNvPr descr="Image" id="449" name="Google Shape;449;p46"/>
          <p:cNvPicPr preferRelativeResize="0"/>
          <p:nvPr/>
        </p:nvPicPr>
        <p:blipFill rotWithShape="1">
          <a:blip r:embed="rId3">
            <a:alphaModFix/>
          </a:blip>
          <a:srcRect b="0" l="0" r="0" t="0"/>
          <a:stretch/>
        </p:blipFill>
        <p:spPr>
          <a:xfrm>
            <a:off x="386747" y="744516"/>
            <a:ext cx="8952407" cy="3932785"/>
          </a:xfrm>
          <a:prstGeom prst="rect">
            <a:avLst/>
          </a:prstGeom>
          <a:noFill/>
          <a:ln>
            <a:noFill/>
          </a:ln>
        </p:spPr>
      </p:pic>
      <p:sp>
        <p:nvSpPr>
          <p:cNvPr id="450" name="Google Shape;450;p46"/>
          <p:cNvSpPr txBox="1"/>
          <p:nvPr/>
        </p:nvSpPr>
        <p:spPr>
          <a:xfrm>
            <a:off x="4983849" y="842896"/>
            <a:ext cx="3949200" cy="4851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RNA con la misma arquitectura que el diagrama de ejemplo mostrado anteriormente </a:t>
            </a:r>
            <a:endParaRPr sz="500"/>
          </a:p>
        </p:txBody>
      </p:sp>
      <p:sp>
        <p:nvSpPr>
          <p:cNvPr id="451" name="Google Shape;451;p46"/>
          <p:cNvSpPr txBox="1"/>
          <p:nvPr/>
        </p:nvSpPr>
        <p:spPr>
          <a:xfrm>
            <a:off x="2590700" y="3992800"/>
            <a:ext cx="6447000" cy="5313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Además de los pesos </a:t>
            </a:r>
            <a:r>
              <a:rPr b="0" i="1" lang="en" sz="1700" u="none" cap="none" strike="noStrike">
                <a:solidFill>
                  <a:srgbClr val="000000"/>
                </a:solidFill>
                <a:latin typeface="Times New Roman"/>
                <a:ea typeface="Times New Roman"/>
                <a:cs typeface="Times New Roman"/>
                <a:sym typeface="Times New Roman"/>
              </a:rPr>
              <a:t>w</a:t>
            </a:r>
            <a:r>
              <a:rPr b="0" baseline="-25000" i="1" lang="en" sz="1400" u="none" cap="none" strike="noStrike">
                <a:solidFill>
                  <a:srgbClr val="000000"/>
                </a:solidFill>
                <a:latin typeface="Times New Roman"/>
                <a:ea typeface="Times New Roman"/>
                <a:cs typeface="Times New Roman"/>
                <a:sym typeface="Times New Roman"/>
              </a:rPr>
              <a:t>j</a:t>
            </a:r>
            <a:r>
              <a:rPr b="0" i="0" lang="en" sz="1400" u="none" cap="none" strike="noStrike">
                <a:solidFill>
                  <a:srgbClr val="000000"/>
                </a:solidFill>
                <a:latin typeface="Saira"/>
                <a:ea typeface="Saira"/>
                <a:cs typeface="Saira"/>
                <a:sym typeface="Saira"/>
              </a:rPr>
              <a:t>, cada neurona tiene también un parámetro de sesgo añadido al producto (por lo tanto, un parámetro adicional por neurona)</a:t>
            </a:r>
            <a:endParaRPr sz="500"/>
          </a:p>
        </p:txBody>
      </p:sp>
      <p:sp>
        <p:nvSpPr>
          <p:cNvPr id="452" name="Google Shape;452;p46"/>
          <p:cNvSpPr/>
          <p:nvPr/>
        </p:nvSpPr>
        <p:spPr>
          <a:xfrm>
            <a:off x="3337597" y="1954197"/>
            <a:ext cx="2009700" cy="4053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3" name="Google Shape;453;p46"/>
          <p:cNvSpPr/>
          <p:nvPr/>
        </p:nvSpPr>
        <p:spPr>
          <a:xfrm>
            <a:off x="1505900" y="1941458"/>
            <a:ext cx="1066800" cy="4053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4" name="Google Shape;454;p46"/>
          <p:cNvSpPr/>
          <p:nvPr/>
        </p:nvSpPr>
        <p:spPr>
          <a:xfrm>
            <a:off x="5376182" y="1947769"/>
            <a:ext cx="1699800" cy="4053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5" name="Google Shape;455;p46"/>
          <p:cNvSpPr/>
          <p:nvPr/>
        </p:nvSpPr>
        <p:spPr>
          <a:xfrm>
            <a:off x="2628477" y="1488317"/>
            <a:ext cx="1390500" cy="4053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6" name="Google Shape;456;p46"/>
          <p:cNvSpPr/>
          <p:nvPr/>
        </p:nvSpPr>
        <p:spPr>
          <a:xfrm>
            <a:off x="4111727" y="1649621"/>
            <a:ext cx="2009700" cy="4053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57" name="Google Shape;457;p46"/>
          <p:cNvSpPr/>
          <p:nvPr/>
        </p:nvSpPr>
        <p:spPr>
          <a:xfrm>
            <a:off x="2590061" y="1954197"/>
            <a:ext cx="603300" cy="4053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Resumen</a:t>
            </a:r>
            <a:endParaRPr/>
          </a:p>
        </p:txBody>
      </p:sp>
      <p:sp>
        <p:nvSpPr>
          <p:cNvPr id="463" name="Google Shape;46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47"/>
          <p:cNvSpPr txBox="1"/>
          <p:nvPr>
            <p:ph idx="1" type="body"/>
          </p:nvPr>
        </p:nvSpPr>
        <p:spPr>
          <a:xfrm>
            <a:off x="311700" y="834038"/>
            <a:ext cx="8520600" cy="3734700"/>
          </a:xfrm>
          <a:prstGeom prst="rect">
            <a:avLst/>
          </a:prstGeom>
        </p:spPr>
        <p:txBody>
          <a:bodyPr anchorCtr="0" anchor="t" bIns="91425" lIns="91425" spcFirstLastPara="1" rIns="91425" wrap="square" tIns="91425">
            <a:normAutofit fontScale="77500" lnSpcReduction="20000"/>
          </a:bodyPr>
          <a:lstStyle/>
          <a:p>
            <a:pPr indent="0" lvl="0" marL="0" rtl="0" algn="l">
              <a:lnSpc>
                <a:spcPct val="115000"/>
              </a:lnSpc>
              <a:spcBef>
                <a:spcPts val="0"/>
              </a:spcBef>
              <a:spcAft>
                <a:spcPts val="0"/>
              </a:spcAft>
              <a:buClr>
                <a:schemeClr val="dk1"/>
              </a:buClr>
              <a:buSzPct val="61111"/>
              <a:buFont typeface="Arial"/>
              <a:buNone/>
            </a:pPr>
            <a:r>
              <a:rPr lang="en"/>
              <a:t>RNA son versátiles: no importa cuál sea la estructura de los datos o el modelo subyacente</a:t>
            </a:r>
            <a:endParaRPr/>
          </a:p>
          <a:p>
            <a:pPr indent="0" lvl="0" marL="0" rtl="0" algn="l">
              <a:lnSpc>
                <a:spcPct val="115000"/>
              </a:lnSpc>
              <a:spcBef>
                <a:spcPts val="1200"/>
              </a:spcBef>
              <a:spcAft>
                <a:spcPts val="0"/>
              </a:spcAft>
              <a:buClr>
                <a:schemeClr val="dk1"/>
              </a:buClr>
              <a:buSzPct val="61111"/>
              <a:buFont typeface="Arial"/>
              <a:buNone/>
            </a:pPr>
            <a:r>
              <a:rPr lang="en"/>
              <a:t>Red neuronal definida por la arquitectura (número de capas, número de neuronas en cada capa, conectividad, etc.), por las funciones de activación y por los pesos w</a:t>
            </a:r>
            <a:r>
              <a:rPr baseline="-25000" lang="en"/>
              <a:t>j</a:t>
            </a:r>
            <a:endParaRPr baseline="-25000"/>
          </a:p>
          <a:p>
            <a:pPr indent="0" lvl="0" marL="0" rtl="0" algn="l">
              <a:lnSpc>
                <a:spcPct val="115000"/>
              </a:lnSpc>
              <a:spcBef>
                <a:spcPts val="1200"/>
              </a:spcBef>
              <a:spcAft>
                <a:spcPts val="0"/>
              </a:spcAft>
              <a:buClr>
                <a:schemeClr val="dk1"/>
              </a:buClr>
              <a:buSzPct val="61111"/>
              <a:buFont typeface="Arial"/>
              <a:buNone/>
            </a:pPr>
            <a:r>
              <a:rPr lang="en"/>
              <a:t>Dada una arquitectura, una función pérdida, un optimizador, una regularización, encontrar los pesos mediante retropropagación (definir épocas y tasa)</a:t>
            </a:r>
            <a:endParaRPr/>
          </a:p>
          <a:p>
            <a:pPr indent="0" lvl="0" marL="0" rtl="0" algn="l">
              <a:lnSpc>
                <a:spcPct val="115000"/>
              </a:lnSpc>
              <a:spcBef>
                <a:spcPts val="1200"/>
              </a:spcBef>
              <a:spcAft>
                <a:spcPts val="0"/>
              </a:spcAft>
              <a:buClr>
                <a:schemeClr val="dk1"/>
              </a:buClr>
              <a:buSzPct val="61111"/>
              <a:buFont typeface="Arial"/>
              <a:buNone/>
            </a:pPr>
            <a:r>
              <a:rPr lang="en"/>
              <a:t>Posibilidad/necesidad de ajustar los hiperparámetros para mejorar el rendimiento</a:t>
            </a:r>
            <a:endParaRPr/>
          </a:p>
          <a:p>
            <a:pPr indent="0" lvl="0" marL="0" rtl="0" algn="l">
              <a:lnSpc>
                <a:spcPct val="115000"/>
              </a:lnSpc>
              <a:spcBef>
                <a:spcPts val="1200"/>
              </a:spcBef>
              <a:spcAft>
                <a:spcPts val="0"/>
              </a:spcAft>
              <a:buClr>
                <a:schemeClr val="dk1"/>
              </a:buClr>
              <a:buSzPct val="61111"/>
              <a:buFont typeface="Arial"/>
              <a:buNone/>
            </a:pPr>
            <a:r>
              <a:rPr lang="en"/>
              <a:t>¡¡Ya estás listo para utilizar tu RNA para predecir salidas!! </a:t>
            </a:r>
            <a:endParaRPr/>
          </a:p>
          <a:p>
            <a:pPr indent="0" lvl="0" marL="0" rtl="0" algn="l">
              <a:lnSpc>
                <a:spcPct val="115000"/>
              </a:lnSpc>
              <a:spcBef>
                <a:spcPts val="1200"/>
              </a:spcBef>
              <a:spcAft>
                <a:spcPts val="0"/>
              </a:spcAft>
              <a:buClr>
                <a:schemeClr val="dk1"/>
              </a:buClr>
              <a:buSzPct val="61111"/>
              <a:buFont typeface="Arial"/>
              <a:buNone/>
            </a:pPr>
            <a:r>
              <a:rPr lang="en"/>
              <a:t>Como siempre hay dos etapas: </a:t>
            </a:r>
            <a:endParaRPr/>
          </a:p>
          <a:p>
            <a:pPr indent="0" lvl="0" marL="0" rtl="0" algn="l">
              <a:lnSpc>
                <a:spcPct val="115000"/>
              </a:lnSpc>
              <a:spcBef>
                <a:spcPts val="1200"/>
              </a:spcBef>
              <a:spcAft>
                <a:spcPts val="0"/>
              </a:spcAft>
              <a:buClr>
                <a:schemeClr val="dk1"/>
              </a:buClr>
              <a:buSzPct val="61111"/>
              <a:buFont typeface="Arial"/>
              <a:buNone/>
            </a:pPr>
            <a:r>
              <a:rPr lang="en"/>
              <a:t>Entrenamiento: el par entrada-salida es fijo, mientras que los pesos varían, de forma a minimizar la función pérdida</a:t>
            </a:r>
            <a:endParaRPr/>
          </a:p>
          <a:p>
            <a:pPr indent="0" lvl="0" marL="0" rtl="0" algn="l">
              <a:lnSpc>
                <a:spcPct val="115000"/>
              </a:lnSpc>
              <a:spcBef>
                <a:spcPts val="1200"/>
              </a:spcBef>
              <a:spcAft>
                <a:spcPts val="1200"/>
              </a:spcAft>
              <a:buNone/>
            </a:pPr>
            <a:r>
              <a:rPr lang="en"/>
              <a:t>Evaluación: los pesos son fijos, mientras que las entradas varían (y la salida objetivo puede ser desconocida)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Comentarios finales</a:t>
            </a:r>
            <a:endParaRPr/>
          </a:p>
        </p:txBody>
      </p:sp>
      <p:sp>
        <p:nvSpPr>
          <p:cNvPr id="470" name="Google Shape;47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48"/>
          <p:cNvSpPr txBox="1"/>
          <p:nvPr>
            <p:ph idx="1" type="body"/>
          </p:nvPr>
        </p:nvSpPr>
        <p:spPr>
          <a:xfrm>
            <a:off x="311700" y="834038"/>
            <a:ext cx="8520600" cy="37347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Clr>
                <a:schemeClr val="dk1"/>
              </a:buClr>
              <a:buSzPct val="61111"/>
              <a:buFont typeface="Arial"/>
              <a:buNone/>
            </a:pPr>
            <a:r>
              <a:rPr lang="en"/>
              <a:t>Para entender las</a:t>
            </a:r>
            <a:r>
              <a:rPr lang="en"/>
              <a:t> RNA se usan todos los conceptos que hemos visto hasta ahora del aprendizaje automático supervisado</a:t>
            </a:r>
            <a:endParaRPr/>
          </a:p>
          <a:p>
            <a:pPr indent="0" lvl="0" marL="0" rtl="0" algn="l">
              <a:lnSpc>
                <a:spcPct val="100000"/>
              </a:lnSpc>
              <a:spcBef>
                <a:spcPts val="1200"/>
              </a:spcBef>
              <a:spcAft>
                <a:spcPts val="0"/>
              </a:spcAft>
              <a:buClr>
                <a:schemeClr val="dk1"/>
              </a:buClr>
              <a:buSzPct val="61111"/>
              <a:buFont typeface="Arial"/>
              <a:buNone/>
            </a:pPr>
            <a:r>
              <a:rPr lang="en"/>
              <a:t>No son el método más simple de ML, ni necesariamente el mejor, pero son muy versátiles</a:t>
            </a:r>
            <a:endParaRPr/>
          </a:p>
          <a:p>
            <a:pPr indent="0" lvl="0" marL="0" rtl="0" algn="l">
              <a:lnSpc>
                <a:spcPct val="100000"/>
              </a:lnSpc>
              <a:spcBef>
                <a:spcPts val="1200"/>
              </a:spcBef>
              <a:spcAft>
                <a:spcPts val="0"/>
              </a:spcAft>
              <a:buClr>
                <a:schemeClr val="dk1"/>
              </a:buClr>
              <a:buSzPct val="61111"/>
              <a:buFont typeface="Arial"/>
              <a:buNone/>
            </a:pPr>
            <a:r>
              <a:rPr lang="en"/>
              <a:t>Precio a pagar por la versatilidad (muchos parámetros):</a:t>
            </a:r>
            <a:endParaRPr/>
          </a:p>
          <a:p>
            <a:pPr indent="0" lvl="0" marL="0" rtl="0" algn="l">
              <a:lnSpc>
                <a:spcPct val="100000"/>
              </a:lnSpc>
              <a:spcBef>
                <a:spcPts val="1200"/>
              </a:spcBef>
              <a:spcAft>
                <a:spcPts val="0"/>
              </a:spcAft>
              <a:buClr>
                <a:schemeClr val="dk1"/>
              </a:buClr>
              <a:buSzPct val="61111"/>
              <a:buFont typeface="Arial"/>
              <a:buNone/>
            </a:pPr>
            <a:r>
              <a:rPr lang="en"/>
              <a:t>Hambrienta de datos (ok, big data)</a:t>
            </a:r>
            <a:endParaRPr/>
          </a:p>
          <a:p>
            <a:pPr indent="0" lvl="0" marL="0" rtl="0" algn="l">
              <a:lnSpc>
                <a:spcPct val="100000"/>
              </a:lnSpc>
              <a:spcBef>
                <a:spcPts val="1200"/>
              </a:spcBef>
              <a:spcAft>
                <a:spcPts val="0"/>
              </a:spcAft>
              <a:buClr>
                <a:schemeClr val="dk1"/>
              </a:buClr>
              <a:buSzPct val="61111"/>
              <a:buFont typeface="Arial"/>
              <a:buNone/>
            </a:pPr>
            <a:r>
              <a:rPr lang="en"/>
              <a:t>Intensiva en términos de computación (ok, GPUs)</a:t>
            </a:r>
            <a:endParaRPr/>
          </a:p>
          <a:p>
            <a:pPr indent="0" lvl="0" marL="0" rtl="0" algn="l">
              <a:lnSpc>
                <a:spcPct val="100000"/>
              </a:lnSpc>
              <a:spcBef>
                <a:spcPts val="1200"/>
              </a:spcBef>
              <a:spcAft>
                <a:spcPts val="0"/>
              </a:spcAft>
              <a:buClr>
                <a:schemeClr val="dk1"/>
              </a:buClr>
              <a:buSzPct val="61111"/>
              <a:buFont typeface="Arial"/>
              <a:buNone/>
            </a:pPr>
            <a:r>
              <a:rPr lang="en"/>
              <a:t>Hoy: red neuronal artificial de conexión directa (feedforward), totalmente conectada</a:t>
            </a:r>
            <a:endParaRPr/>
          </a:p>
          <a:p>
            <a:pPr indent="0" lvl="0" marL="0" rtl="0" algn="l">
              <a:lnSpc>
                <a:spcPct val="100000"/>
              </a:lnSpc>
              <a:spcBef>
                <a:spcPts val="1200"/>
              </a:spcBef>
              <a:spcAft>
                <a:spcPts val="0"/>
              </a:spcAft>
              <a:buClr>
                <a:schemeClr val="dk1"/>
              </a:buClr>
              <a:buSzPct val="61111"/>
              <a:buFont typeface="Arial"/>
              <a:buNone/>
            </a:pPr>
            <a:r>
              <a:rPr lang="en"/>
              <a:t>Camino hacia el aprendizaje profundo y redes neuronales más especializadas</a:t>
            </a:r>
            <a:endParaRPr/>
          </a:p>
          <a:p>
            <a:pPr indent="0" lvl="0" marL="0" rtl="0" algn="l">
              <a:lnSpc>
                <a:spcPct val="100000"/>
              </a:lnSpc>
              <a:spcBef>
                <a:spcPts val="1200"/>
              </a:spcBef>
              <a:spcAft>
                <a:spcPts val="0"/>
              </a:spcAft>
              <a:buClr>
                <a:schemeClr val="dk1"/>
              </a:buClr>
              <a:buSzPct val="61111"/>
              <a:buFont typeface="Arial"/>
              <a:buNone/>
            </a:pPr>
            <a:r>
              <a:rPr lang="en"/>
              <a:t>DNN: todas las capas totalmente conectadas</a:t>
            </a:r>
            <a:endParaRPr/>
          </a:p>
          <a:p>
            <a:pPr indent="0" lvl="0" marL="0" rtl="0" algn="l">
              <a:lnSpc>
                <a:spcPct val="100000"/>
              </a:lnSpc>
              <a:spcBef>
                <a:spcPts val="1200"/>
              </a:spcBef>
              <a:spcAft>
                <a:spcPts val="0"/>
              </a:spcAft>
              <a:buClr>
                <a:schemeClr val="dk1"/>
              </a:buClr>
              <a:buSzPct val="61111"/>
              <a:buFont typeface="Arial"/>
              <a:buNone/>
            </a:pPr>
            <a:r>
              <a:rPr lang="en"/>
              <a:t>CNN: algunas capas convolucionales</a:t>
            </a:r>
            <a:endParaRPr/>
          </a:p>
          <a:p>
            <a:pPr indent="0" lvl="0" marL="0" rtl="0" algn="l">
              <a:lnSpc>
                <a:spcPct val="100000"/>
              </a:lnSpc>
              <a:spcBef>
                <a:spcPts val="1200"/>
              </a:spcBef>
              <a:spcAft>
                <a:spcPts val="1200"/>
              </a:spcAft>
              <a:buNone/>
            </a:pPr>
            <a:r>
              <a:rPr lang="en"/>
              <a:t>RNN: redes neuronales recurrentes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Comentarios finales</a:t>
            </a:r>
            <a:endParaRPr/>
          </a:p>
        </p:txBody>
      </p:sp>
      <p:sp>
        <p:nvSpPr>
          <p:cNvPr id="477" name="Google Shape;47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49"/>
          <p:cNvSpPr txBox="1"/>
          <p:nvPr>
            <p:ph idx="1" type="body"/>
          </p:nvPr>
        </p:nvSpPr>
        <p:spPr>
          <a:xfrm>
            <a:off x="311700" y="834038"/>
            <a:ext cx="8520600" cy="3734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lang="en"/>
              <a:t>Las redes neuronales son métodos bastante "sencillos", pero potentes</a:t>
            </a:r>
            <a:endParaRPr/>
          </a:p>
          <a:p>
            <a:pPr indent="0" lvl="0" marL="0" rtl="0" algn="l">
              <a:spcBef>
                <a:spcPts val="1200"/>
              </a:spcBef>
              <a:spcAft>
                <a:spcPts val="0"/>
              </a:spcAft>
              <a:buClr>
                <a:schemeClr val="dk1"/>
              </a:buClr>
              <a:buSzPct val="61111"/>
              <a:buFont typeface="Arial"/>
              <a:buNone/>
            </a:pPr>
            <a:r>
              <a:rPr lang="en"/>
              <a:t>Los avances técnicos han permitido el aprendizaje profundo (por ejemplo, la retropropagación, la activación ReLU, el uso de GPU, etc.) </a:t>
            </a:r>
            <a:endParaRPr/>
          </a:p>
          <a:p>
            <a:pPr indent="0" lvl="0" marL="0" rtl="0" algn="l">
              <a:spcBef>
                <a:spcPts val="1200"/>
              </a:spcBef>
              <a:spcAft>
                <a:spcPts val="0"/>
              </a:spcAft>
              <a:buClr>
                <a:schemeClr val="dk1"/>
              </a:buClr>
              <a:buSzPct val="61111"/>
              <a:buFont typeface="Arial"/>
              <a:buNone/>
            </a:pPr>
            <a:r>
              <a:rPr lang="en"/>
              <a:t>Hoy en día son triviales de codificar mediante bibliotecas (ej. Keras, PyTorch)</a:t>
            </a:r>
            <a:endParaRPr/>
          </a:p>
          <a:p>
            <a:pPr indent="0" lvl="0" marL="0" rtl="0" algn="l">
              <a:spcBef>
                <a:spcPts val="1200"/>
              </a:spcBef>
              <a:spcAft>
                <a:spcPts val="0"/>
              </a:spcAft>
              <a:buClr>
                <a:schemeClr val="dk1"/>
              </a:buClr>
              <a:buSzPct val="61111"/>
              <a:buFont typeface="Arial"/>
              <a:buNone/>
            </a:pPr>
            <a:r>
              <a:rPr lang="en"/>
              <a:t>Sin embargo, hay que tener en cuenta su complejidad: arquitectura, función de activación, función de pérdida, tamaño del lote/velocidad de aprendizaje/épocas, optimizadores, etc.</a:t>
            </a:r>
            <a:endParaRPr/>
          </a:p>
          <a:p>
            <a:pPr indent="0" lvl="0" marL="0" rtl="0" algn="l">
              <a:spcBef>
                <a:spcPts val="1200"/>
              </a:spcBef>
              <a:spcAft>
                <a:spcPts val="1200"/>
              </a:spcAft>
              <a:buNone/>
            </a:pPr>
            <a:r>
              <a:rPr lang="en"/>
              <a:t>Hoy vamos a ver algunos ejemplos de la construcción y el entrenamiento de una RNA y seguiremos con más detalles en la próxima clase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4" name="Google Shape;484;p50"/>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http://playground.tensorflow.org/</a:t>
            </a:r>
            <a:endParaRPr/>
          </a:p>
          <a:p>
            <a:pPr indent="0" lvl="0" marL="0" rtl="0" algn="l">
              <a:spcBef>
                <a:spcPts val="1200"/>
              </a:spcBef>
              <a:spcAft>
                <a:spcPts val="1200"/>
              </a:spcAft>
              <a:buNone/>
            </a:pPr>
            <a:r>
              <a:rPr lang="en"/>
              <a:t>http://ai-friendly.com/</a:t>
            </a:r>
            <a:endParaRPr/>
          </a:p>
        </p:txBody>
      </p:sp>
      <p:sp>
        <p:nvSpPr>
          <p:cNvPr id="485" name="Google Shape;485;p5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400"/>
              <a:t>Para divertirse y aprender sobre redes neuronales sin código</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135" name="Google Shape;13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24"/>
          <p:cNvPicPr preferRelativeResize="0"/>
          <p:nvPr/>
        </p:nvPicPr>
        <p:blipFill>
          <a:blip r:embed="rId3">
            <a:alphaModFix/>
          </a:blip>
          <a:stretch>
            <a:fillRect/>
          </a:stretch>
        </p:blipFill>
        <p:spPr>
          <a:xfrm>
            <a:off x="355825" y="1144300"/>
            <a:ext cx="4069752" cy="2854900"/>
          </a:xfrm>
          <a:prstGeom prst="rect">
            <a:avLst/>
          </a:prstGeom>
          <a:noFill/>
          <a:ln>
            <a:noFill/>
          </a:ln>
        </p:spPr>
      </p:pic>
      <p:pic>
        <p:nvPicPr>
          <p:cNvPr id="137" name="Google Shape;137;p24"/>
          <p:cNvPicPr preferRelativeResize="0"/>
          <p:nvPr/>
        </p:nvPicPr>
        <p:blipFill>
          <a:blip r:embed="rId4">
            <a:alphaModFix/>
          </a:blip>
          <a:stretch>
            <a:fillRect/>
          </a:stretch>
        </p:blipFill>
        <p:spPr>
          <a:xfrm>
            <a:off x="4877777" y="684300"/>
            <a:ext cx="3742083" cy="38314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400"/>
              <a:t>Para divertirse y aprender sobre redes neuronales sin código</a:t>
            </a:r>
            <a:endParaRPr/>
          </a:p>
        </p:txBody>
      </p:sp>
      <p:sp>
        <p:nvSpPr>
          <p:cNvPr id="491" name="Google Shape;491;p51"/>
          <p:cNvSpPr txBox="1"/>
          <p:nvPr>
            <p:ph idx="12" type="sldNum"/>
          </p:nvPr>
        </p:nvSpPr>
        <p:spPr>
          <a:xfrm>
            <a:off x="4499189" y="4812635"/>
            <a:ext cx="330600" cy="326400"/>
          </a:xfrm>
          <a:prstGeom prst="rect">
            <a:avLst/>
          </a:prstGeom>
          <a:noFill/>
          <a:ln>
            <a:noFill/>
          </a:ln>
        </p:spPr>
        <p:txBody>
          <a:bodyPr anchorCtr="0" anchor="ctr" bIns="91425" lIns="91425" spcFirstLastPara="1" rIns="91425" wrap="square" tIns="91425">
            <a:normAutofit lnSpcReduction="1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sz="500"/>
          </a:p>
        </p:txBody>
      </p:sp>
      <p:sp>
        <p:nvSpPr>
          <p:cNvPr id="492" name="Google Shape;492;p51"/>
          <p:cNvSpPr txBox="1"/>
          <p:nvPr>
            <p:ph idx="1" type="body"/>
          </p:nvPr>
        </p:nvSpPr>
        <p:spPr>
          <a:xfrm>
            <a:off x="498037" y="797250"/>
            <a:ext cx="8333100" cy="3549000"/>
          </a:xfrm>
          <a:prstGeom prst="rect">
            <a:avLst/>
          </a:prstGeom>
          <a:noFill/>
          <a:ln>
            <a:noFill/>
          </a:ln>
        </p:spPr>
        <p:txBody>
          <a:bodyPr anchorCtr="0" anchor="t" bIns="91425" lIns="91425" spcFirstLastPara="1" rIns="91425" wrap="square" tIns="91425">
            <a:normAutofit/>
          </a:bodyPr>
          <a:lstStyle/>
          <a:p>
            <a:pPr indent="-228600" lvl="0" marL="228600" rtl="0" algn="l">
              <a:lnSpc>
                <a:spcPct val="100000"/>
              </a:lnSpc>
              <a:spcBef>
                <a:spcPts val="0"/>
              </a:spcBef>
              <a:spcAft>
                <a:spcPts val="0"/>
              </a:spcAft>
              <a:buClr>
                <a:srgbClr val="000000"/>
              </a:buClr>
              <a:buSzPts val="1400"/>
              <a:buFont typeface="Saira"/>
              <a:buChar char="•"/>
            </a:pPr>
            <a:r>
              <a:rPr lang="en" sz="500" u="sng">
                <a:solidFill>
                  <a:schemeClr val="hlink"/>
                </a:solidFill>
                <a:hlinkClick r:id="rId3"/>
              </a:rPr>
              <a:t>http://playground.tensorflow.org/</a:t>
            </a:r>
            <a:endParaRPr sz="500"/>
          </a:p>
          <a:p>
            <a:pPr indent="-228600" lvl="0" marL="228600" rtl="0" algn="l">
              <a:lnSpc>
                <a:spcPct val="100000"/>
              </a:lnSpc>
              <a:spcBef>
                <a:spcPts val="2200"/>
              </a:spcBef>
              <a:spcAft>
                <a:spcPts val="0"/>
              </a:spcAft>
              <a:buClr>
                <a:srgbClr val="000000"/>
              </a:buClr>
              <a:buSzPts val="1400"/>
              <a:buFont typeface="Saira"/>
              <a:buChar char="•"/>
            </a:pPr>
            <a:r>
              <a:rPr lang="en" sz="500" u="sng">
                <a:solidFill>
                  <a:schemeClr val="hlink"/>
                </a:solidFill>
                <a:hlinkClick r:id="rId4"/>
              </a:rPr>
              <a:t>ai.friendly.com</a:t>
            </a:r>
            <a:endParaRPr sz="500"/>
          </a:p>
        </p:txBody>
      </p:sp>
      <p:pic>
        <p:nvPicPr>
          <p:cNvPr descr="Screen Shot 2021-03-16 at 12.40.45 AM.png" id="493" name="Google Shape;493;p51"/>
          <p:cNvPicPr preferRelativeResize="0"/>
          <p:nvPr/>
        </p:nvPicPr>
        <p:blipFill rotWithShape="1">
          <a:blip r:embed="rId5">
            <a:alphaModFix/>
          </a:blip>
          <a:srcRect b="0" l="0" r="0" t="0"/>
          <a:stretch/>
        </p:blipFill>
        <p:spPr>
          <a:xfrm>
            <a:off x="552099" y="575951"/>
            <a:ext cx="7153677" cy="4073475"/>
          </a:xfrm>
          <a:prstGeom prst="rect">
            <a:avLst/>
          </a:prstGeom>
          <a:noFill/>
          <a:ln>
            <a:noFill/>
          </a:ln>
        </p:spPr>
      </p:pic>
      <p:sp>
        <p:nvSpPr>
          <p:cNvPr id="494" name="Google Shape;494;p51"/>
          <p:cNvSpPr txBox="1"/>
          <p:nvPr/>
        </p:nvSpPr>
        <p:spPr>
          <a:xfrm>
            <a:off x="2667293" y="4268423"/>
            <a:ext cx="31800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Saira"/>
              <a:buNone/>
            </a:pPr>
            <a:r>
              <a:rPr b="0" i="0" lang="en" sz="1500" u="sng" cap="none" strike="noStrike">
                <a:solidFill>
                  <a:srgbClr val="000000"/>
                </a:solidFill>
                <a:latin typeface="Saira"/>
                <a:ea typeface="Saira"/>
                <a:cs typeface="Saira"/>
                <a:sym typeface="Saira"/>
                <a:hlinkClick r:id="rId6">
                  <a:extLst>
                    <a:ext uri="{A12FA001-AC4F-418D-AE19-62706E023703}">
                      <ahyp:hlinkClr val="tx"/>
                    </a:ext>
                  </a:extLst>
                </a:hlinkClick>
              </a:rPr>
              <a:t>http://playground.tensorflow.org/</a:t>
            </a:r>
            <a:endParaRPr sz="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5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400"/>
              <a:t>Para divertirse y aprender sobre redes neuronales sin código</a:t>
            </a:r>
            <a:endParaRPr/>
          </a:p>
        </p:txBody>
      </p:sp>
      <p:pic>
        <p:nvPicPr>
          <p:cNvPr descr="Screen Shot 2021-03-14 at 11.01.35 PM.png" id="501" name="Google Shape;501;p52"/>
          <p:cNvPicPr preferRelativeResize="0"/>
          <p:nvPr/>
        </p:nvPicPr>
        <p:blipFill rotWithShape="1">
          <a:blip r:embed="rId3">
            <a:alphaModFix/>
          </a:blip>
          <a:srcRect b="0" l="0" r="0" t="0"/>
          <a:stretch/>
        </p:blipFill>
        <p:spPr>
          <a:xfrm>
            <a:off x="269435" y="689808"/>
            <a:ext cx="8382434" cy="4467086"/>
          </a:xfrm>
          <a:prstGeom prst="rect">
            <a:avLst/>
          </a:prstGeom>
          <a:noFill/>
          <a:ln>
            <a:noFill/>
          </a:ln>
        </p:spPr>
      </p:pic>
      <p:sp>
        <p:nvSpPr>
          <p:cNvPr id="502" name="Google Shape;502;p52"/>
          <p:cNvSpPr txBox="1"/>
          <p:nvPr/>
        </p:nvSpPr>
        <p:spPr>
          <a:xfrm>
            <a:off x="633511" y="4880663"/>
            <a:ext cx="3449400" cy="2388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200"/>
              <a:buFont typeface="Saira"/>
              <a:buNone/>
            </a:pPr>
            <a:r>
              <a:rPr b="0" i="0" lang="en" sz="1200" u="none" cap="none" strike="noStrike">
                <a:solidFill>
                  <a:srgbClr val="FFFFFF"/>
                </a:solidFill>
                <a:latin typeface="Saira"/>
                <a:ea typeface="Saira"/>
                <a:cs typeface="Saira"/>
                <a:sym typeface="Saira"/>
              </a:rPr>
              <a:t>por Cesar Miquel y Ezequiel Alvarez (+G. Mazzei)</a:t>
            </a:r>
            <a:endParaRPr sz="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08" name="Google Shape;508;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53"/>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t/>
            </a:r>
            <a:endParaRPr sz="2400">
              <a:solidFill>
                <a:srgbClr val="000000"/>
              </a:solidFill>
              <a:latin typeface="Saira Light"/>
              <a:ea typeface="Saira Light"/>
              <a:cs typeface="Saira Light"/>
              <a:sym typeface="Saira Light"/>
            </a:endParaRPr>
          </a:p>
          <a:p>
            <a:pPr indent="0" lvl="0" marL="0" rtl="0" algn="l">
              <a:lnSpc>
                <a:spcPct val="80000"/>
              </a:lnSpc>
              <a:spcBef>
                <a:spcPts val="0"/>
              </a:spcBef>
              <a:spcAft>
                <a:spcPts val="0"/>
              </a:spcAft>
              <a:buClr>
                <a:srgbClr val="000000"/>
              </a:buClr>
              <a:buSzPts val="2400"/>
              <a:buFont typeface="Saira Light"/>
              <a:buNone/>
            </a:pPr>
            <a:r>
              <a:rPr lang="en" sz="2400">
                <a:solidFill>
                  <a:srgbClr val="000000"/>
                </a:solidFill>
                <a:latin typeface="Saira Light"/>
                <a:ea typeface="Saira Light"/>
                <a:cs typeface="Saira Light"/>
                <a:sym typeface="Saira Light"/>
              </a:rPr>
              <a:t>Vamos al notebook!</a:t>
            </a:r>
            <a:endParaRPr sz="500">
              <a:solidFill>
                <a:srgbClr val="000000"/>
              </a:solidFill>
              <a:latin typeface="Arial"/>
              <a:ea typeface="Arial"/>
              <a:cs typeface="Arial"/>
              <a:sym typeface="Arial"/>
            </a:endParaRPr>
          </a:p>
          <a:p>
            <a:pPr indent="0" lvl="0" marL="0" rtl="0" algn="l">
              <a:lnSpc>
                <a:spcPct val="80000"/>
              </a:lnSpc>
              <a:spcBef>
                <a:spcPts val="0"/>
              </a:spcBef>
              <a:spcAft>
                <a:spcPts val="0"/>
              </a:spcAft>
              <a:buClr>
                <a:srgbClr val="000000"/>
              </a:buClr>
              <a:buSzPts val="2400"/>
              <a:buFont typeface="Saira Light"/>
              <a:buNone/>
            </a:pPr>
            <a:r>
              <a:t/>
            </a:r>
            <a:endParaRPr sz="2400">
              <a:solidFill>
                <a:srgbClr val="000000"/>
              </a:solidFill>
              <a:latin typeface="Saira Light"/>
              <a:ea typeface="Saira Light"/>
              <a:cs typeface="Saira Light"/>
              <a:sym typeface="Saira Light"/>
            </a:endParaRPr>
          </a:p>
          <a:p>
            <a:pPr indent="0" lvl="0" marL="0" rtl="0" algn="l">
              <a:lnSpc>
                <a:spcPct val="110000"/>
              </a:lnSpc>
              <a:spcBef>
                <a:spcPts val="0"/>
              </a:spcBef>
              <a:spcAft>
                <a:spcPts val="0"/>
              </a:spcAft>
              <a:buClr>
                <a:schemeClr val="dk1"/>
              </a:buClr>
              <a:buSzPts val="2200"/>
              <a:buFont typeface="Courier New"/>
              <a:buNone/>
            </a:pPr>
            <a:r>
              <a:rPr b="1" lang="en" sz="2200">
                <a:solidFill>
                  <a:schemeClr val="dk1"/>
                </a:solidFill>
                <a:latin typeface="Courier New"/>
                <a:ea typeface="Courier New"/>
                <a:cs typeface="Courier New"/>
                <a:sym typeface="Courier New"/>
              </a:rPr>
              <a:t>Notebook_semana_6_RedesNeuronales_1.ipynb</a:t>
            </a:r>
            <a:endParaRPr b="1" sz="2400">
              <a:solidFill>
                <a:srgbClr val="000000"/>
              </a:solidFill>
              <a:latin typeface="Courier New"/>
              <a:ea typeface="Courier New"/>
              <a:cs typeface="Courier New"/>
              <a:sym typeface="Courier New"/>
            </a:endParaRPr>
          </a:p>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3" name="Shape 513"/>
        <p:cNvGrpSpPr/>
        <p:nvPr/>
      </p:nvGrpSpPr>
      <p:grpSpPr>
        <a:xfrm>
          <a:off x="0" y="0"/>
          <a:ext cx="0" cy="0"/>
          <a:chOff x="0" y="0"/>
          <a:chExt cx="0" cy="0"/>
        </a:xfrm>
      </p:grpSpPr>
      <p:sp>
        <p:nvSpPr>
          <p:cNvPr id="514" name="Google Shape;514;p54"/>
          <p:cNvSpPr txBox="1"/>
          <p:nvPr>
            <p:ph type="title"/>
          </p:nvPr>
        </p:nvSpPr>
        <p:spPr>
          <a:xfrm>
            <a:off x="311700" y="76600"/>
            <a:ext cx="8520600" cy="460200"/>
          </a:xfrm>
          <a:prstGeom prst="rect">
            <a:avLst/>
          </a:prstGeom>
          <a:solidFill>
            <a:srgbClr val="3880F8"/>
          </a:solidFill>
          <a:ln>
            <a:noFill/>
          </a:ln>
        </p:spPr>
        <p:txBody>
          <a:bodyPr anchorCtr="0" anchor="t" bIns="14300" lIns="14300" spcFirstLastPara="1" rIns="14300" wrap="square" tIns="14300">
            <a:normAutofit/>
          </a:bodyPr>
          <a:lstStyle/>
          <a:p>
            <a:pPr indent="342900" lvl="0" marL="0" rtl="0" algn="l">
              <a:lnSpc>
                <a:spcPct val="80000"/>
              </a:lnSpc>
              <a:spcBef>
                <a:spcPts val="0"/>
              </a:spcBef>
              <a:spcAft>
                <a:spcPts val="0"/>
              </a:spcAft>
              <a:buClr>
                <a:srgbClr val="FFFFFF"/>
              </a:buClr>
              <a:buSzPts val="3000"/>
              <a:buFont typeface="Saira Light"/>
              <a:buNone/>
            </a:pPr>
            <a:r>
              <a:rPr b="0" lang="en" sz="3000">
                <a:solidFill>
                  <a:srgbClr val="FFFFFF"/>
                </a:solidFill>
                <a:latin typeface="Saira Light"/>
                <a:ea typeface="Saira Light"/>
                <a:cs typeface="Saira Light"/>
                <a:sym typeface="Saira Light"/>
              </a:rPr>
              <a:t>Neural Networks</a:t>
            </a:r>
            <a:endParaRPr sz="500"/>
          </a:p>
        </p:txBody>
      </p:sp>
      <p:sp>
        <p:nvSpPr>
          <p:cNvPr id="515" name="Google Shape;515;p54"/>
          <p:cNvSpPr txBox="1"/>
          <p:nvPr>
            <p:ph idx="1" type="body"/>
          </p:nvPr>
        </p:nvSpPr>
        <p:spPr>
          <a:xfrm>
            <a:off x="311700" y="834038"/>
            <a:ext cx="8520600" cy="3734700"/>
          </a:xfrm>
          <a:prstGeom prst="rect">
            <a:avLst/>
          </a:prstGeom>
          <a:noFill/>
          <a:ln>
            <a:noFill/>
          </a:ln>
        </p:spPr>
        <p:txBody>
          <a:bodyPr anchorCtr="0" anchor="t" bIns="12850" lIns="12850" spcFirstLastPara="1" rIns="12850" wrap="square" tIns="12850">
            <a:normAutofit/>
          </a:bodyPr>
          <a:lstStyle/>
          <a:p>
            <a:pPr indent="342900" lvl="0" marL="0" rtl="0" algn="l">
              <a:lnSpc>
                <a:spcPct val="100000"/>
              </a:lnSpc>
              <a:spcBef>
                <a:spcPts val="0"/>
              </a:spcBef>
              <a:spcAft>
                <a:spcPts val="0"/>
              </a:spcAft>
              <a:buClr>
                <a:srgbClr val="000000"/>
              </a:buClr>
              <a:buSzPts val="1900"/>
              <a:buFont typeface="Saira Light"/>
              <a:buNone/>
            </a:pPr>
            <a:r>
              <a:rPr lang="en" sz="1900">
                <a:latin typeface="Saira Light"/>
                <a:ea typeface="Saira Light"/>
                <a:cs typeface="Saira Light"/>
                <a:sym typeface="Saira Light"/>
              </a:rPr>
              <a:t>Statistical Perspective (II)</a:t>
            </a:r>
            <a:endParaRPr sz="500"/>
          </a:p>
        </p:txBody>
      </p:sp>
      <p:pic>
        <p:nvPicPr>
          <p:cNvPr descr="Image" id="516" name="Google Shape;516;p54"/>
          <p:cNvPicPr preferRelativeResize="0"/>
          <p:nvPr/>
        </p:nvPicPr>
        <p:blipFill rotWithShape="1">
          <a:blip r:embed="rId3">
            <a:alphaModFix/>
          </a:blip>
          <a:srcRect b="0" l="0" r="4625" t="0"/>
          <a:stretch/>
        </p:blipFill>
        <p:spPr>
          <a:xfrm>
            <a:off x="3333452" y="2299718"/>
            <a:ext cx="2477045" cy="593071"/>
          </a:xfrm>
          <a:prstGeom prst="rect">
            <a:avLst/>
          </a:prstGeom>
          <a:noFill/>
          <a:ln>
            <a:noFill/>
          </a:ln>
        </p:spPr>
      </p:pic>
      <p:sp>
        <p:nvSpPr>
          <p:cNvPr id="517" name="Google Shape;517;p54"/>
          <p:cNvSpPr txBox="1"/>
          <p:nvPr/>
        </p:nvSpPr>
        <p:spPr>
          <a:xfrm>
            <a:off x="675785" y="1374292"/>
            <a:ext cx="7792500" cy="757200"/>
          </a:xfrm>
          <a:prstGeom prst="rect">
            <a:avLst/>
          </a:prstGeom>
          <a:solidFill>
            <a:srgbClr val="55C1FF"/>
          </a:solidFill>
          <a:ln cap="flat" cmpd="sng" w="12700">
            <a:solidFill>
              <a:srgbClr val="000000"/>
            </a:solidFill>
            <a:prstDash val="solid"/>
            <a:miter lim="400000"/>
            <a:headEnd len="sm" w="sm" type="none"/>
            <a:tailEnd len="sm" w="sm" type="none"/>
          </a:ln>
          <a:effectLst>
            <a:outerShdw blurRad="63500" rotWithShape="0" dir="5400000" dist="25400">
              <a:srgbClr val="000000">
                <a:alpha val="49800"/>
              </a:srgbClr>
            </a:outerShdw>
          </a:effectLst>
        </p:spPr>
        <p:txBody>
          <a:bodyPr anchorCtr="0" anchor="t" bIns="14300" lIns="14300" spcFirstLastPara="1" rIns="14300" wrap="square" tIns="14300">
            <a:spAutoFit/>
          </a:bodyPr>
          <a:lstStyle/>
          <a:p>
            <a:pPr indent="0" lvl="0" marL="0" marR="0" rtl="0" algn="l">
              <a:lnSpc>
                <a:spcPct val="100000"/>
              </a:lnSpc>
              <a:spcBef>
                <a:spcPts val="0"/>
              </a:spcBef>
              <a:spcAft>
                <a:spcPts val="0"/>
              </a:spcAft>
              <a:buClr>
                <a:srgbClr val="000000"/>
              </a:buClr>
              <a:buSzPts val="1200"/>
              <a:buFont typeface="Saira Medium"/>
              <a:buNone/>
            </a:pPr>
            <a:r>
              <a:rPr b="0" i="0" lang="en" sz="1200" u="none" cap="none" strike="noStrike">
                <a:solidFill>
                  <a:srgbClr val="000000"/>
                </a:solidFill>
                <a:latin typeface="Saira Medium"/>
                <a:ea typeface="Saira Medium"/>
                <a:cs typeface="Saira Medium"/>
                <a:sym typeface="Saira Medium"/>
              </a:rPr>
              <a:t>Basic Idea of ANNs</a:t>
            </a:r>
            <a:r>
              <a:rPr b="0" i="0" lang="en" sz="1200" u="none" cap="none" strike="noStrike">
                <a:solidFill>
                  <a:srgbClr val="000000"/>
                </a:solidFill>
                <a:latin typeface="Saira Light"/>
                <a:ea typeface="Saira Light"/>
                <a:cs typeface="Saira Light"/>
                <a:sym typeface="Saira Light"/>
              </a:rPr>
              <a:t> </a:t>
            </a:r>
            <a:br>
              <a:rPr b="0" i="0" lang="en" sz="1200" u="none" cap="none" strike="noStrike">
                <a:solidFill>
                  <a:srgbClr val="000000"/>
                </a:solidFill>
                <a:latin typeface="Saira Light"/>
                <a:ea typeface="Saira Light"/>
                <a:cs typeface="Saira Light"/>
                <a:sym typeface="Saira Light"/>
              </a:rPr>
            </a:br>
            <a:r>
              <a:rPr b="0" i="0" lang="en" sz="1200" u="none" cap="none" strike="noStrike">
                <a:solidFill>
                  <a:srgbClr val="000000"/>
                </a:solidFill>
                <a:latin typeface="Saira Light"/>
                <a:ea typeface="Saira Light"/>
                <a:cs typeface="Saira Light"/>
                <a:sym typeface="Saira Light"/>
              </a:rPr>
              <a:t> * Fix number of basis functions before hand, but define parametric form for them.</a:t>
            </a:r>
            <a:endParaRPr sz="500"/>
          </a:p>
          <a:p>
            <a:pPr indent="0" lvl="0" marL="0" marR="0" rtl="0" algn="l">
              <a:lnSpc>
                <a:spcPct val="100000"/>
              </a:lnSpc>
              <a:spcBef>
                <a:spcPts val="100"/>
              </a:spcBef>
              <a:spcAft>
                <a:spcPts val="0"/>
              </a:spcAft>
              <a:buClr>
                <a:srgbClr val="000000"/>
              </a:buClr>
              <a:buSzPts val="1200"/>
              <a:buFont typeface="Saira Light"/>
              <a:buNone/>
            </a:pPr>
            <a:r>
              <a:rPr b="0" i="0" lang="en" sz="1200" u="none" cap="none" strike="noStrike">
                <a:solidFill>
                  <a:srgbClr val="000000"/>
                </a:solidFill>
                <a:latin typeface="Saira Light"/>
                <a:ea typeface="Saira Light"/>
                <a:cs typeface="Saira Light"/>
                <a:sym typeface="Saira Light"/>
              </a:rPr>
              <a:t> * Allow adaptation of the basis function parameters during training (i.e. adapt the basis functions).</a:t>
            </a:r>
            <a:endParaRPr sz="500"/>
          </a:p>
        </p:txBody>
      </p:sp>
      <p:sp>
        <p:nvSpPr>
          <p:cNvPr id="518" name="Google Shape;518;p54"/>
          <p:cNvSpPr/>
          <p:nvPr/>
        </p:nvSpPr>
        <p:spPr>
          <a:xfrm>
            <a:off x="2101698" y="2921887"/>
            <a:ext cx="1137000" cy="324000"/>
          </a:xfrm>
          <a:prstGeom prst="roundRect">
            <a:avLst>
              <a:gd fmla="val 48074"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Advantages</a:t>
            </a:r>
            <a:endParaRPr sz="500"/>
          </a:p>
        </p:txBody>
      </p:sp>
      <p:sp>
        <p:nvSpPr>
          <p:cNvPr id="519" name="Google Shape;519;p54"/>
          <p:cNvSpPr/>
          <p:nvPr/>
        </p:nvSpPr>
        <p:spPr>
          <a:xfrm>
            <a:off x="5882579" y="2921887"/>
            <a:ext cx="1355700" cy="324000"/>
          </a:xfrm>
          <a:prstGeom prst="roundRect">
            <a:avLst>
              <a:gd fmla="val 48074"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Disadvantages</a:t>
            </a:r>
            <a:endParaRPr sz="500"/>
          </a:p>
        </p:txBody>
      </p:sp>
      <p:sp>
        <p:nvSpPr>
          <p:cNvPr id="520" name="Google Shape;520;p54"/>
          <p:cNvSpPr txBox="1"/>
          <p:nvPr/>
        </p:nvSpPr>
        <p:spPr>
          <a:xfrm>
            <a:off x="979338" y="3554279"/>
            <a:ext cx="3381600" cy="1152600"/>
          </a:xfrm>
          <a:prstGeom prst="rect">
            <a:avLst/>
          </a:prstGeom>
          <a:noFill/>
          <a:ln>
            <a:noFill/>
          </a:ln>
        </p:spPr>
        <p:txBody>
          <a:bodyPr anchorCtr="0" anchor="t" bIns="14300" lIns="14300" spcFirstLastPara="1" rIns="14300" wrap="square" tIns="14300">
            <a:spAutoFit/>
          </a:bodyPr>
          <a:lstStyle/>
          <a:p>
            <a:pPr indent="-158750" lvl="0" marL="152400" marR="0" rtl="0" algn="l">
              <a:lnSpc>
                <a:spcPct val="100000"/>
              </a:lnSpc>
              <a:spcBef>
                <a:spcPts val="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Great flexibility (universal approximators).</a:t>
            </a:r>
            <a:endParaRPr sz="500"/>
          </a:p>
          <a:p>
            <a:pPr indent="-158750" lvl="0" marL="152400" marR="0" rtl="0" algn="l">
              <a:lnSpc>
                <a:spcPct val="100000"/>
              </a:lnSpc>
              <a:spcBef>
                <a:spcPts val="7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Equally easy to implement regression and classification problems (binary or multi-class).</a:t>
            </a:r>
            <a:endParaRPr sz="500"/>
          </a:p>
          <a:p>
            <a:pPr indent="-158750" lvl="0" marL="152400" marR="0" rtl="0" algn="l">
              <a:lnSpc>
                <a:spcPct val="100000"/>
              </a:lnSpc>
              <a:spcBef>
                <a:spcPts val="7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Compact final model. Fast predictions.</a:t>
            </a:r>
            <a:endParaRPr sz="500"/>
          </a:p>
        </p:txBody>
      </p:sp>
      <p:sp>
        <p:nvSpPr>
          <p:cNvPr id="521" name="Google Shape;521;p54"/>
          <p:cNvSpPr txBox="1"/>
          <p:nvPr/>
        </p:nvSpPr>
        <p:spPr>
          <a:xfrm>
            <a:off x="5169888" y="3501891"/>
            <a:ext cx="2781000" cy="1257300"/>
          </a:xfrm>
          <a:prstGeom prst="rect">
            <a:avLst/>
          </a:prstGeom>
          <a:noFill/>
          <a:ln>
            <a:noFill/>
          </a:ln>
        </p:spPr>
        <p:txBody>
          <a:bodyPr anchorCtr="0" anchor="t" bIns="14300" lIns="14300" spcFirstLastPara="1" rIns="14300" wrap="square" tIns="14300">
            <a:spAutoFit/>
          </a:bodyPr>
          <a:lstStyle/>
          <a:p>
            <a:pPr indent="-158750" lvl="0" marL="152400" marR="0" rtl="0" algn="l">
              <a:lnSpc>
                <a:spcPct val="100000"/>
              </a:lnSpc>
              <a:spcBef>
                <a:spcPts val="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Large number of parameters.</a:t>
            </a:r>
            <a:endParaRPr sz="500"/>
          </a:p>
          <a:p>
            <a:pPr indent="-158750" lvl="1" marL="381000" marR="0" rtl="0" algn="l">
              <a:lnSpc>
                <a:spcPct val="100000"/>
              </a:lnSpc>
              <a:spcBef>
                <a:spcPts val="1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Overfitting.</a:t>
            </a:r>
            <a:endParaRPr sz="500"/>
          </a:p>
          <a:p>
            <a:pPr indent="-158750" lvl="1" marL="381000" marR="0" rtl="0" algn="l">
              <a:lnSpc>
                <a:spcPct val="100000"/>
              </a:lnSpc>
              <a:spcBef>
                <a:spcPts val="1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Interpretability (black box).</a:t>
            </a:r>
            <a:endParaRPr sz="500"/>
          </a:p>
          <a:p>
            <a:pPr indent="-158750" lvl="0" marL="152400" marR="0" rtl="0" algn="l">
              <a:lnSpc>
                <a:spcPct val="100000"/>
              </a:lnSpc>
              <a:spcBef>
                <a:spcPts val="1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Non-convex error functions.</a:t>
            </a:r>
            <a:endParaRPr sz="500"/>
          </a:p>
          <a:p>
            <a:pPr indent="-158750" lvl="1" marL="381000" marR="0" rtl="0" algn="l">
              <a:lnSpc>
                <a:spcPct val="100000"/>
              </a:lnSpc>
              <a:spcBef>
                <a:spcPts val="1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Difficult training (usually worth it).</a:t>
            </a:r>
            <a:endParaRPr sz="500"/>
          </a:p>
        </p:txBody>
      </p:sp>
      <p:sp>
        <p:nvSpPr>
          <p:cNvPr id="522" name="Google Shape;52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6" name="Shape 526"/>
        <p:cNvGrpSpPr/>
        <p:nvPr/>
      </p:nvGrpSpPr>
      <p:grpSpPr>
        <a:xfrm>
          <a:off x="0" y="0"/>
          <a:ext cx="0" cy="0"/>
          <a:chOff x="0" y="0"/>
          <a:chExt cx="0" cy="0"/>
        </a:xfrm>
      </p:grpSpPr>
      <p:grpSp>
        <p:nvGrpSpPr>
          <p:cNvPr id="527" name="Google Shape;527;p55"/>
          <p:cNvGrpSpPr/>
          <p:nvPr/>
        </p:nvGrpSpPr>
        <p:grpSpPr>
          <a:xfrm>
            <a:off x="3488415" y="1331858"/>
            <a:ext cx="490500" cy="491963"/>
            <a:chOff x="0" y="-53"/>
            <a:chExt cx="1308000" cy="1311900"/>
          </a:xfrm>
        </p:grpSpPr>
        <p:grpSp>
          <p:nvGrpSpPr>
            <p:cNvPr id="528" name="Google Shape;528;p55"/>
            <p:cNvGrpSpPr/>
            <p:nvPr/>
          </p:nvGrpSpPr>
          <p:grpSpPr>
            <a:xfrm>
              <a:off x="0" y="-53"/>
              <a:ext cx="1308000" cy="1311900"/>
              <a:chOff x="0" y="-53"/>
              <a:chExt cx="1308000" cy="1311900"/>
            </a:xfrm>
          </p:grpSpPr>
          <p:sp>
            <p:nvSpPr>
              <p:cNvPr id="529" name="Google Shape;529;p55"/>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530" name="Google Shape;530;p55"/>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531" name="Google Shape;531;p55"/>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532" name="Google Shape;532;p55"/>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533" name="Google Shape;533;p55"/>
          <p:cNvSpPr/>
          <p:nvPr/>
        </p:nvSpPr>
        <p:spPr>
          <a:xfrm>
            <a:off x="1681111" y="2681162"/>
            <a:ext cx="476400" cy="4764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534" name="Google Shape;534;p55"/>
          <p:cNvSpPr/>
          <p:nvPr/>
        </p:nvSpPr>
        <p:spPr>
          <a:xfrm>
            <a:off x="1681111" y="1515242"/>
            <a:ext cx="476400" cy="4764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535" name="Google Shape;535;p55"/>
          <p:cNvSpPr/>
          <p:nvPr/>
        </p:nvSpPr>
        <p:spPr>
          <a:xfrm>
            <a:off x="1681111" y="700088"/>
            <a:ext cx="476400" cy="4764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x_1.pdf" id="536" name="Google Shape;536;p55"/>
          <p:cNvPicPr preferRelativeResize="0"/>
          <p:nvPr/>
        </p:nvPicPr>
        <p:blipFill rotWithShape="1">
          <a:blip r:embed="rId5">
            <a:alphaModFix/>
          </a:blip>
          <a:srcRect b="0" l="0" r="0" t="0"/>
          <a:stretch/>
        </p:blipFill>
        <p:spPr>
          <a:xfrm>
            <a:off x="1754936" y="1641344"/>
            <a:ext cx="328600" cy="224046"/>
          </a:xfrm>
          <a:prstGeom prst="rect">
            <a:avLst/>
          </a:prstGeom>
          <a:noFill/>
          <a:ln>
            <a:noFill/>
          </a:ln>
        </p:spPr>
      </p:pic>
      <p:pic>
        <p:nvPicPr>
          <p:cNvPr descr="x_D.pdf" id="537" name="Google Shape;537;p55"/>
          <p:cNvPicPr preferRelativeResize="0"/>
          <p:nvPr/>
        </p:nvPicPr>
        <p:blipFill rotWithShape="1">
          <a:blip r:embed="rId6">
            <a:alphaModFix/>
          </a:blip>
          <a:srcRect b="0" l="0" r="0" t="0"/>
          <a:stretch/>
        </p:blipFill>
        <p:spPr>
          <a:xfrm>
            <a:off x="1754936" y="2831269"/>
            <a:ext cx="328600" cy="176036"/>
          </a:xfrm>
          <a:prstGeom prst="rect">
            <a:avLst/>
          </a:prstGeom>
          <a:noFill/>
          <a:ln>
            <a:noFill/>
          </a:ln>
        </p:spPr>
      </p:pic>
      <p:pic>
        <p:nvPicPr>
          <p:cNvPr descr="vdots.pdf" id="538" name="Google Shape;538;p55"/>
          <p:cNvPicPr preferRelativeResize="0"/>
          <p:nvPr/>
        </p:nvPicPr>
        <p:blipFill rotWithShape="1">
          <a:blip r:embed="rId7">
            <a:alphaModFix/>
          </a:blip>
          <a:srcRect b="0" l="0" r="0" t="0"/>
          <a:stretch/>
        </p:blipFill>
        <p:spPr>
          <a:xfrm>
            <a:off x="1919236" y="2103586"/>
            <a:ext cx="62932" cy="346122"/>
          </a:xfrm>
          <a:prstGeom prst="rect">
            <a:avLst/>
          </a:prstGeom>
          <a:noFill/>
          <a:ln>
            <a:noFill/>
          </a:ln>
        </p:spPr>
      </p:pic>
      <p:sp>
        <p:nvSpPr>
          <p:cNvPr id="539" name="Google Shape;539;p55"/>
          <p:cNvSpPr/>
          <p:nvPr/>
        </p:nvSpPr>
        <p:spPr>
          <a:xfrm>
            <a:off x="2150576" y="1019765"/>
            <a:ext cx="1349514" cy="475740"/>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40" name="Google Shape;540;p55"/>
          <p:cNvSpPr/>
          <p:nvPr/>
        </p:nvSpPr>
        <p:spPr>
          <a:xfrm>
            <a:off x="2163369" y="1601694"/>
            <a:ext cx="1323810" cy="128034"/>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41" name="Google Shape;541;p55"/>
          <p:cNvSpPr/>
          <p:nvPr/>
        </p:nvSpPr>
        <p:spPr>
          <a:xfrm>
            <a:off x="2116436" y="1725134"/>
            <a:ext cx="1418040" cy="1048356"/>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42" name="Google Shape;542;p55"/>
          <p:cNvSpPr/>
          <p:nvPr/>
        </p:nvSpPr>
        <p:spPr>
          <a:xfrm>
            <a:off x="3976351" y="1627381"/>
            <a:ext cx="1334610" cy="272430"/>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pic>
        <p:nvPicPr>
          <p:cNvPr descr="1.pdf" id="543" name="Google Shape;543;p55"/>
          <p:cNvPicPr preferRelativeResize="0"/>
          <p:nvPr/>
        </p:nvPicPr>
        <p:blipFill rotWithShape="1">
          <a:blip r:embed="rId8">
            <a:alphaModFix/>
          </a:blip>
          <a:srcRect b="0" l="0" r="0" t="0"/>
          <a:stretch/>
        </p:blipFill>
        <p:spPr>
          <a:xfrm>
            <a:off x="1859930" y="803226"/>
            <a:ext cx="118613" cy="224046"/>
          </a:xfrm>
          <a:prstGeom prst="rect">
            <a:avLst/>
          </a:prstGeom>
          <a:noFill/>
          <a:ln>
            <a:noFill/>
          </a:ln>
        </p:spPr>
      </p:pic>
      <p:grpSp>
        <p:nvGrpSpPr>
          <p:cNvPr id="544" name="Google Shape;544;p55"/>
          <p:cNvGrpSpPr/>
          <p:nvPr/>
        </p:nvGrpSpPr>
        <p:grpSpPr>
          <a:xfrm>
            <a:off x="3449226" y="1974699"/>
            <a:ext cx="490500" cy="491963"/>
            <a:chOff x="0" y="-53"/>
            <a:chExt cx="1308000" cy="1311900"/>
          </a:xfrm>
        </p:grpSpPr>
        <p:grpSp>
          <p:nvGrpSpPr>
            <p:cNvPr id="545" name="Google Shape;545;p55"/>
            <p:cNvGrpSpPr/>
            <p:nvPr/>
          </p:nvGrpSpPr>
          <p:grpSpPr>
            <a:xfrm>
              <a:off x="0" y="-53"/>
              <a:ext cx="1308000" cy="1311900"/>
              <a:chOff x="0" y="-53"/>
              <a:chExt cx="1308000" cy="1311900"/>
            </a:xfrm>
          </p:grpSpPr>
          <p:sp>
            <p:nvSpPr>
              <p:cNvPr id="546" name="Google Shape;546;p55"/>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547" name="Google Shape;547;p55"/>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548" name="Google Shape;548;p55"/>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549" name="Google Shape;549;p55"/>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pic>
        <p:nvPicPr>
          <p:cNvPr descr="vdots.pdf" id="550" name="Google Shape;550;p55"/>
          <p:cNvPicPr preferRelativeResize="0"/>
          <p:nvPr/>
        </p:nvPicPr>
        <p:blipFill rotWithShape="1">
          <a:blip r:embed="rId7">
            <a:alphaModFix/>
          </a:blip>
          <a:srcRect b="0" l="0" r="0" t="0"/>
          <a:stretch/>
        </p:blipFill>
        <p:spPr>
          <a:xfrm>
            <a:off x="3689155" y="2560786"/>
            <a:ext cx="62932" cy="346122"/>
          </a:xfrm>
          <a:prstGeom prst="rect">
            <a:avLst/>
          </a:prstGeom>
          <a:noFill/>
          <a:ln>
            <a:noFill/>
          </a:ln>
        </p:spPr>
      </p:pic>
      <p:grpSp>
        <p:nvGrpSpPr>
          <p:cNvPr id="551" name="Google Shape;551;p55"/>
          <p:cNvGrpSpPr/>
          <p:nvPr/>
        </p:nvGrpSpPr>
        <p:grpSpPr>
          <a:xfrm>
            <a:off x="3462289" y="3015396"/>
            <a:ext cx="490500" cy="491963"/>
            <a:chOff x="0" y="-53"/>
            <a:chExt cx="1308000" cy="1311900"/>
          </a:xfrm>
        </p:grpSpPr>
        <p:grpSp>
          <p:nvGrpSpPr>
            <p:cNvPr id="552" name="Google Shape;552;p55"/>
            <p:cNvGrpSpPr/>
            <p:nvPr/>
          </p:nvGrpSpPr>
          <p:grpSpPr>
            <a:xfrm>
              <a:off x="0" y="-53"/>
              <a:ext cx="1308000" cy="1311900"/>
              <a:chOff x="0" y="-53"/>
              <a:chExt cx="1308000" cy="1311900"/>
            </a:xfrm>
          </p:grpSpPr>
          <p:sp>
            <p:nvSpPr>
              <p:cNvPr id="553" name="Google Shape;553;p55"/>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554" name="Google Shape;554;p55"/>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555" name="Google Shape;555;p55"/>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556" name="Google Shape;556;p55"/>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grpSp>
        <p:nvGrpSpPr>
          <p:cNvPr id="557" name="Google Shape;557;p55"/>
          <p:cNvGrpSpPr/>
          <p:nvPr/>
        </p:nvGrpSpPr>
        <p:grpSpPr>
          <a:xfrm>
            <a:off x="7665988" y="2315920"/>
            <a:ext cx="490500" cy="491963"/>
            <a:chOff x="0" y="-53"/>
            <a:chExt cx="1308000" cy="1311900"/>
          </a:xfrm>
        </p:grpSpPr>
        <p:grpSp>
          <p:nvGrpSpPr>
            <p:cNvPr id="558" name="Google Shape;558;p55"/>
            <p:cNvGrpSpPr/>
            <p:nvPr/>
          </p:nvGrpSpPr>
          <p:grpSpPr>
            <a:xfrm>
              <a:off x="0" y="-53"/>
              <a:ext cx="1308000" cy="1311900"/>
              <a:chOff x="0" y="-53"/>
              <a:chExt cx="1308000" cy="1311900"/>
            </a:xfrm>
          </p:grpSpPr>
          <p:sp>
            <p:nvSpPr>
              <p:cNvPr id="559" name="Google Shape;559;p55"/>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560" name="Google Shape;560;p55"/>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561" name="Google Shape;561;p55"/>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f(.).pdf" id="562" name="Google Shape;562;p55"/>
            <p:cNvPicPr preferRelativeResize="0"/>
            <p:nvPr/>
          </p:nvPicPr>
          <p:blipFill rotWithShape="1">
            <a:blip r:embed="rId9">
              <a:alphaModFix/>
            </a:blip>
            <a:srcRect b="0" l="0" r="0" t="0"/>
            <a:stretch/>
          </p:blipFill>
          <p:spPr>
            <a:xfrm>
              <a:off x="736054" y="497173"/>
              <a:ext cx="469901" cy="317501"/>
            </a:xfrm>
            <a:prstGeom prst="rect">
              <a:avLst/>
            </a:prstGeom>
            <a:noFill/>
            <a:ln>
              <a:noFill/>
            </a:ln>
          </p:spPr>
        </p:pic>
      </p:grpSp>
      <p:sp>
        <p:nvSpPr>
          <p:cNvPr id="563" name="Google Shape;563;p55"/>
          <p:cNvSpPr/>
          <p:nvPr/>
        </p:nvSpPr>
        <p:spPr>
          <a:xfrm>
            <a:off x="3939548" y="1985095"/>
            <a:ext cx="1368954" cy="199800"/>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64" name="Google Shape;564;p55"/>
          <p:cNvSpPr/>
          <p:nvPr/>
        </p:nvSpPr>
        <p:spPr>
          <a:xfrm>
            <a:off x="3909458" y="2092852"/>
            <a:ext cx="1442178" cy="1025028"/>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65" name="Google Shape;565;p55"/>
          <p:cNvSpPr/>
          <p:nvPr/>
        </p:nvSpPr>
        <p:spPr>
          <a:xfrm>
            <a:off x="2118032" y="1081826"/>
            <a:ext cx="1375650" cy="993816"/>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66" name="Google Shape;566;p55"/>
          <p:cNvSpPr/>
          <p:nvPr/>
        </p:nvSpPr>
        <p:spPr>
          <a:xfrm>
            <a:off x="2068824" y="1132539"/>
            <a:ext cx="1487646" cy="1932552"/>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67" name="Google Shape;567;p55"/>
          <p:cNvSpPr/>
          <p:nvPr/>
        </p:nvSpPr>
        <p:spPr>
          <a:xfrm>
            <a:off x="2156443" y="1815809"/>
            <a:ext cx="1298538" cy="34182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68" name="Google Shape;568;p55"/>
          <p:cNvSpPr/>
          <p:nvPr/>
        </p:nvSpPr>
        <p:spPr>
          <a:xfrm>
            <a:off x="2106699" y="1911447"/>
            <a:ext cx="1411506" cy="1190268"/>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69" name="Google Shape;569;p55"/>
          <p:cNvSpPr/>
          <p:nvPr/>
        </p:nvSpPr>
        <p:spPr>
          <a:xfrm>
            <a:off x="2147493" y="2311393"/>
            <a:ext cx="1316520" cy="518076"/>
          </a:xfrm>
          <a:custGeom>
            <a:rect b="b" l="l" r="r" t="t"/>
            <a:pathLst>
              <a:path extrusionOk="0" h="21600" w="21600">
                <a:moveTo>
                  <a:pt x="0" y="21600"/>
                </a:moveTo>
                <a:lnTo>
                  <a:pt x="21600" y="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70" name="Google Shape;570;p55"/>
          <p:cNvSpPr/>
          <p:nvPr/>
        </p:nvSpPr>
        <p:spPr>
          <a:xfrm>
            <a:off x="2160148" y="2965373"/>
            <a:ext cx="1304154" cy="24948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71" name="Google Shape;571;p55"/>
          <p:cNvSpPr/>
          <p:nvPr/>
        </p:nvSpPr>
        <p:spPr>
          <a:xfrm>
            <a:off x="3443306" y="701144"/>
            <a:ext cx="476400" cy="476400"/>
          </a:xfrm>
          <a:prstGeom prst="ellipse">
            <a:avLst/>
          </a:prstGeom>
          <a:no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1.pdf" id="572" name="Google Shape;572;p55"/>
          <p:cNvPicPr preferRelativeResize="0"/>
          <p:nvPr/>
        </p:nvPicPr>
        <p:blipFill rotWithShape="1">
          <a:blip r:embed="rId8">
            <a:alphaModFix/>
          </a:blip>
          <a:srcRect b="0" l="0" r="0" t="0"/>
          <a:stretch/>
        </p:blipFill>
        <p:spPr>
          <a:xfrm>
            <a:off x="3609062" y="803226"/>
            <a:ext cx="118613" cy="224046"/>
          </a:xfrm>
          <a:prstGeom prst="rect">
            <a:avLst/>
          </a:prstGeom>
          <a:noFill/>
          <a:ln>
            <a:noFill/>
          </a:ln>
        </p:spPr>
      </p:pic>
      <p:sp>
        <p:nvSpPr>
          <p:cNvPr id="573" name="Google Shape;573;p55"/>
          <p:cNvSpPr/>
          <p:nvPr/>
        </p:nvSpPr>
        <p:spPr>
          <a:xfrm>
            <a:off x="3893189" y="1053515"/>
            <a:ext cx="1442394" cy="778194"/>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74" name="Google Shape;574;p55"/>
          <p:cNvSpPr/>
          <p:nvPr/>
        </p:nvSpPr>
        <p:spPr>
          <a:xfrm>
            <a:off x="8158904" y="2559657"/>
            <a:ext cx="302346" cy="1242"/>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grpSp>
        <p:nvGrpSpPr>
          <p:cNvPr id="575" name="Google Shape;575;p55"/>
          <p:cNvGrpSpPr/>
          <p:nvPr/>
        </p:nvGrpSpPr>
        <p:grpSpPr>
          <a:xfrm>
            <a:off x="5308316" y="1703333"/>
            <a:ext cx="490500" cy="491963"/>
            <a:chOff x="0" y="-53"/>
            <a:chExt cx="1308000" cy="1311900"/>
          </a:xfrm>
        </p:grpSpPr>
        <p:grpSp>
          <p:nvGrpSpPr>
            <p:cNvPr id="576" name="Google Shape;576;p55"/>
            <p:cNvGrpSpPr/>
            <p:nvPr/>
          </p:nvGrpSpPr>
          <p:grpSpPr>
            <a:xfrm>
              <a:off x="0" y="-53"/>
              <a:ext cx="1308000" cy="1311900"/>
              <a:chOff x="0" y="-53"/>
              <a:chExt cx="1308000" cy="1311900"/>
            </a:xfrm>
          </p:grpSpPr>
          <p:sp>
            <p:nvSpPr>
              <p:cNvPr id="577" name="Google Shape;577;p55"/>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578" name="Google Shape;578;p55"/>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579" name="Google Shape;579;p55"/>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580" name="Google Shape;580;p55"/>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581" name="Google Shape;581;p55"/>
          <p:cNvSpPr/>
          <p:nvPr/>
        </p:nvSpPr>
        <p:spPr>
          <a:xfrm>
            <a:off x="5793304" y="2011610"/>
            <a:ext cx="1878228" cy="487998"/>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pic>
        <p:nvPicPr>
          <p:cNvPr descr="vdots.pdf" id="582" name="Google Shape;582;p55"/>
          <p:cNvPicPr preferRelativeResize="0"/>
          <p:nvPr/>
        </p:nvPicPr>
        <p:blipFill rotWithShape="1">
          <a:blip r:embed="rId7">
            <a:alphaModFix/>
          </a:blip>
          <a:srcRect b="0" l="0" r="0" t="0"/>
          <a:stretch/>
        </p:blipFill>
        <p:spPr>
          <a:xfrm>
            <a:off x="5517581" y="2332186"/>
            <a:ext cx="62932" cy="346122"/>
          </a:xfrm>
          <a:prstGeom prst="rect">
            <a:avLst/>
          </a:prstGeom>
          <a:noFill/>
          <a:ln>
            <a:noFill/>
          </a:ln>
        </p:spPr>
      </p:pic>
      <p:grpSp>
        <p:nvGrpSpPr>
          <p:cNvPr id="583" name="Google Shape;583;p55"/>
          <p:cNvGrpSpPr/>
          <p:nvPr/>
        </p:nvGrpSpPr>
        <p:grpSpPr>
          <a:xfrm>
            <a:off x="5272312" y="2815371"/>
            <a:ext cx="490500" cy="491963"/>
            <a:chOff x="0" y="-53"/>
            <a:chExt cx="1308000" cy="1311900"/>
          </a:xfrm>
        </p:grpSpPr>
        <p:grpSp>
          <p:nvGrpSpPr>
            <p:cNvPr id="584" name="Google Shape;584;p55"/>
            <p:cNvGrpSpPr/>
            <p:nvPr/>
          </p:nvGrpSpPr>
          <p:grpSpPr>
            <a:xfrm>
              <a:off x="0" y="-53"/>
              <a:ext cx="1308000" cy="1311900"/>
              <a:chOff x="0" y="-53"/>
              <a:chExt cx="1308000" cy="1311900"/>
            </a:xfrm>
          </p:grpSpPr>
          <p:sp>
            <p:nvSpPr>
              <p:cNvPr id="585" name="Google Shape;585;p55"/>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586" name="Google Shape;586;p55"/>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587" name="Google Shape;587;p55"/>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588" name="Google Shape;588;p55"/>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589" name="Google Shape;589;p55"/>
          <p:cNvSpPr/>
          <p:nvPr/>
        </p:nvSpPr>
        <p:spPr>
          <a:xfrm>
            <a:off x="5760013" y="2612499"/>
            <a:ext cx="1908792" cy="398304"/>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90" name="Google Shape;590;p55"/>
          <p:cNvSpPr/>
          <p:nvPr/>
        </p:nvSpPr>
        <p:spPr>
          <a:xfrm>
            <a:off x="3924177" y="1736265"/>
            <a:ext cx="1402974" cy="1166724"/>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91" name="Google Shape;591;p55"/>
          <p:cNvSpPr/>
          <p:nvPr/>
        </p:nvSpPr>
        <p:spPr>
          <a:xfrm>
            <a:off x="3919438" y="2324417"/>
            <a:ext cx="1373220" cy="633258"/>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92" name="Google Shape;592;p55"/>
          <p:cNvSpPr/>
          <p:nvPr/>
        </p:nvSpPr>
        <p:spPr>
          <a:xfrm>
            <a:off x="5314088" y="700088"/>
            <a:ext cx="476400" cy="476400"/>
          </a:xfrm>
          <a:prstGeom prst="ellipse">
            <a:avLst/>
          </a:prstGeom>
          <a:no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1.pdf" id="593" name="Google Shape;593;p55"/>
          <p:cNvPicPr preferRelativeResize="0"/>
          <p:nvPr/>
        </p:nvPicPr>
        <p:blipFill rotWithShape="1">
          <a:blip r:embed="rId8">
            <a:alphaModFix/>
          </a:blip>
          <a:srcRect b="0" l="0" r="0" t="0"/>
          <a:stretch/>
        </p:blipFill>
        <p:spPr>
          <a:xfrm>
            <a:off x="5494279" y="803226"/>
            <a:ext cx="118613" cy="224046"/>
          </a:xfrm>
          <a:prstGeom prst="rect">
            <a:avLst/>
          </a:prstGeom>
          <a:noFill/>
          <a:ln>
            <a:noFill/>
          </a:ln>
        </p:spPr>
      </p:pic>
      <p:sp>
        <p:nvSpPr>
          <p:cNvPr id="594" name="Google Shape;594;p55"/>
          <p:cNvSpPr/>
          <p:nvPr/>
        </p:nvSpPr>
        <p:spPr>
          <a:xfrm>
            <a:off x="5750404" y="1074625"/>
            <a:ext cx="1956798" cy="1346868"/>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95" name="Google Shape;595;p55"/>
          <p:cNvSpPr/>
          <p:nvPr/>
        </p:nvSpPr>
        <p:spPr>
          <a:xfrm>
            <a:off x="3838847" y="1121199"/>
            <a:ext cx="1516644" cy="175284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900"/>
              <a:buFont typeface="Helvetica Neue"/>
              <a:buNone/>
            </a:pPr>
            <a:r>
              <a:t/>
            </a:r>
            <a:endParaRPr b="0" i="0" sz="900" u="none" cap="none" strike="noStrike">
              <a:solidFill>
                <a:srgbClr val="5E5E5E"/>
              </a:solidFill>
              <a:latin typeface="Helvetica Neue"/>
              <a:ea typeface="Helvetica Neue"/>
              <a:cs typeface="Helvetica Neue"/>
              <a:sym typeface="Helvetica Neue"/>
            </a:endParaRPr>
          </a:p>
        </p:txBody>
      </p:sp>
      <p:sp>
        <p:nvSpPr>
          <p:cNvPr id="596" name="Google Shape;596;p55"/>
          <p:cNvSpPr txBox="1"/>
          <p:nvPr/>
        </p:nvSpPr>
        <p:spPr>
          <a:xfrm>
            <a:off x="5422070" y="3412109"/>
            <a:ext cx="144300" cy="1983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Times"/>
              <a:buNone/>
            </a:pPr>
            <a:r>
              <a:rPr b="0" i="1" lang="en" sz="1100" u="none" cap="none" strike="noStrike">
                <a:solidFill>
                  <a:srgbClr val="5E5E5E"/>
                </a:solidFill>
                <a:latin typeface="Times"/>
                <a:ea typeface="Times"/>
                <a:cs typeface="Times"/>
                <a:sym typeface="Times"/>
              </a:rPr>
              <a:t>M</a:t>
            </a:r>
            <a:endParaRPr sz="500"/>
          </a:p>
        </p:txBody>
      </p:sp>
      <p:grpSp>
        <p:nvGrpSpPr>
          <p:cNvPr id="597" name="Google Shape;597;p55"/>
          <p:cNvGrpSpPr/>
          <p:nvPr/>
        </p:nvGrpSpPr>
        <p:grpSpPr>
          <a:xfrm>
            <a:off x="2615572" y="3015416"/>
            <a:ext cx="4646587" cy="1595554"/>
            <a:chOff x="-689046" y="0"/>
            <a:chExt cx="12390900" cy="4254811"/>
          </a:xfrm>
        </p:grpSpPr>
        <p:pic>
          <p:nvPicPr>
            <p:cNvPr descr="boldsymbol_phi_(.pdf" id="598" name="Google Shape;598;p55"/>
            <p:cNvPicPr preferRelativeResize="0"/>
            <p:nvPr/>
          </p:nvPicPr>
          <p:blipFill rotWithShape="1">
            <a:blip r:embed="rId10">
              <a:alphaModFix/>
            </a:blip>
            <a:srcRect b="0" l="0" r="0" t="0"/>
            <a:stretch/>
          </p:blipFill>
          <p:spPr>
            <a:xfrm>
              <a:off x="2991877" y="2432035"/>
              <a:ext cx="3499727" cy="1822775"/>
            </a:xfrm>
            <a:prstGeom prst="rect">
              <a:avLst/>
            </a:prstGeom>
            <a:noFill/>
            <a:ln>
              <a:noFill/>
            </a:ln>
          </p:spPr>
        </p:pic>
        <p:sp>
          <p:nvSpPr>
            <p:cNvPr id="599" name="Google Shape;599;p55"/>
            <p:cNvSpPr txBox="1"/>
            <p:nvPr/>
          </p:nvSpPr>
          <p:spPr>
            <a:xfrm rot="5400000">
              <a:off x="3770304" y="-4459351"/>
              <a:ext cx="3472200" cy="12390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30000"/>
                <a:buFont typeface="Helvetica Neue Light"/>
                <a:buNone/>
              </a:pPr>
              <a:r>
                <a:rPr b="0" i="0" lang="en" sz="30000" u="none" cap="none" strike="noStrike">
                  <a:solidFill>
                    <a:srgbClr val="5E5E5E"/>
                  </a:solidFill>
                  <a:latin typeface="Helvetica Neue Light"/>
                  <a:ea typeface="Helvetica Neue Light"/>
                  <a:cs typeface="Helvetica Neue Light"/>
                  <a:sym typeface="Helvetica Neue Light"/>
                </a:rPr>
                <a:t>}</a:t>
              </a:r>
              <a:endParaRPr sz="500"/>
            </a:p>
          </p:txBody>
        </p:sp>
      </p:grpSp>
      <p:sp>
        <p:nvSpPr>
          <p:cNvPr id="600" name="Google Shape;600;p55"/>
          <p:cNvSpPr txBox="1"/>
          <p:nvPr>
            <p:ph idx="12" type="sldNum"/>
          </p:nvPr>
        </p:nvSpPr>
        <p:spPr>
          <a:xfrm>
            <a:off x="8472458" y="42060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4" name="Shape 604"/>
        <p:cNvGrpSpPr/>
        <p:nvPr/>
      </p:nvGrpSpPr>
      <p:grpSpPr>
        <a:xfrm>
          <a:off x="0" y="0"/>
          <a:ext cx="0" cy="0"/>
          <a:chOff x="0" y="0"/>
          <a:chExt cx="0" cy="0"/>
        </a:xfrm>
      </p:grpSpPr>
      <p:sp>
        <p:nvSpPr>
          <p:cNvPr id="605" name="Google Shape;605;p56"/>
          <p:cNvSpPr txBox="1"/>
          <p:nvPr>
            <p:ph idx="1" type="body"/>
          </p:nvPr>
        </p:nvSpPr>
        <p:spPr>
          <a:xfrm>
            <a:off x="311700" y="834038"/>
            <a:ext cx="8520600" cy="3734700"/>
          </a:xfrm>
          <a:prstGeom prst="rect">
            <a:avLst/>
          </a:prstGeom>
          <a:noFill/>
          <a:ln>
            <a:noFill/>
          </a:ln>
        </p:spPr>
        <p:txBody>
          <a:bodyPr anchorCtr="0" anchor="t" bIns="26775" lIns="26775" spcFirstLastPara="1" rIns="26775" wrap="square" tIns="26775">
            <a:normAutofit/>
          </a:bodyPr>
          <a:lstStyle/>
          <a:p>
            <a:pPr indent="-228600" lvl="0" marL="228600" rtl="0" algn="l">
              <a:lnSpc>
                <a:spcPct val="100000"/>
              </a:lnSpc>
              <a:spcBef>
                <a:spcPts val="0"/>
              </a:spcBef>
              <a:spcAft>
                <a:spcPts val="0"/>
              </a:spcAft>
              <a:buClr>
                <a:srgbClr val="000000"/>
              </a:buClr>
              <a:buSzPts val="1400"/>
              <a:buFont typeface="Saira"/>
              <a:buChar char="●"/>
            </a:pPr>
            <a:r>
              <a:rPr lang="en" sz="1900">
                <a:latin typeface="Saira"/>
                <a:ea typeface="Saira"/>
                <a:cs typeface="Saira"/>
                <a:sym typeface="Saira"/>
              </a:rPr>
              <a:t>The good things: </a:t>
            </a:r>
            <a:endParaRPr sz="500"/>
          </a:p>
          <a:p>
            <a:pPr indent="-228600" lvl="1" marL="393700" rtl="0" algn="l">
              <a:lnSpc>
                <a:spcPct val="100000"/>
              </a:lnSpc>
              <a:spcBef>
                <a:spcPts val="1100"/>
              </a:spcBef>
              <a:spcAft>
                <a:spcPts val="0"/>
              </a:spcAft>
              <a:buClr>
                <a:srgbClr val="000000"/>
              </a:buClr>
              <a:buSzPts val="1400"/>
              <a:buFont typeface="Saira"/>
              <a:buChar char="○"/>
            </a:pPr>
            <a:r>
              <a:rPr lang="en" sz="1900">
                <a:latin typeface="Saira"/>
                <a:ea typeface="Saira"/>
                <a:cs typeface="Saira"/>
                <a:sym typeface="Saira"/>
              </a:rPr>
              <a:t>allows one to combine different outputs</a:t>
            </a:r>
            <a:endParaRPr sz="500"/>
          </a:p>
          <a:p>
            <a:pPr indent="-228600" lvl="1" marL="393700" rtl="0" algn="l">
              <a:lnSpc>
                <a:spcPct val="100000"/>
              </a:lnSpc>
              <a:spcBef>
                <a:spcPts val="1100"/>
              </a:spcBef>
              <a:spcAft>
                <a:spcPts val="0"/>
              </a:spcAft>
              <a:buClr>
                <a:srgbClr val="000000"/>
              </a:buClr>
              <a:buSzPts val="1400"/>
              <a:buFont typeface="Saira"/>
              <a:buChar char="○"/>
            </a:pPr>
            <a:r>
              <a:rPr lang="en" sz="1900">
                <a:latin typeface="Saira"/>
                <a:ea typeface="Saira"/>
                <a:cs typeface="Saira"/>
                <a:sym typeface="Saira"/>
              </a:rPr>
              <a:t>Provides an output</a:t>
            </a:r>
            <a:endParaRPr sz="500"/>
          </a:p>
          <a:p>
            <a:pPr indent="-228600" lvl="0" marL="228600" rtl="0" algn="l">
              <a:lnSpc>
                <a:spcPct val="100000"/>
              </a:lnSpc>
              <a:spcBef>
                <a:spcPts val="1100"/>
              </a:spcBef>
              <a:spcAft>
                <a:spcPts val="0"/>
              </a:spcAft>
              <a:buClr>
                <a:srgbClr val="000000"/>
              </a:buClr>
              <a:buSzPts val="1400"/>
              <a:buFont typeface="Saira"/>
              <a:buChar char="●"/>
            </a:pPr>
            <a:r>
              <a:rPr lang="en" sz="1900">
                <a:latin typeface="Saira"/>
                <a:ea typeface="Saira"/>
                <a:cs typeface="Saira"/>
                <a:sym typeface="Saira"/>
              </a:rPr>
              <a:t>Problem: linear combination  </a:t>
            </a:r>
            <a:endParaRPr sz="500"/>
          </a:p>
          <a:p>
            <a:pPr indent="-228600" lvl="1" marL="393700" rtl="0" algn="l">
              <a:lnSpc>
                <a:spcPct val="100000"/>
              </a:lnSpc>
              <a:spcBef>
                <a:spcPts val="1100"/>
              </a:spcBef>
              <a:spcAft>
                <a:spcPts val="0"/>
              </a:spcAft>
              <a:buClr>
                <a:srgbClr val="000000"/>
              </a:buClr>
              <a:buSzPts val="1400"/>
              <a:buFont typeface="Saira"/>
              <a:buChar char="○"/>
            </a:pPr>
            <a:r>
              <a:rPr lang="en" sz="1900">
                <a:latin typeface="Saira"/>
                <a:ea typeface="Saira"/>
                <a:cs typeface="Saira"/>
                <a:sym typeface="Saira"/>
              </a:rPr>
              <a:t>Essentially, permits to draw lines (or hyperplanes) dividing the data</a:t>
            </a:r>
            <a:endParaRPr sz="500"/>
          </a:p>
        </p:txBody>
      </p:sp>
      <p:sp>
        <p:nvSpPr>
          <p:cNvPr id="606" name="Google Shape;606;p56"/>
          <p:cNvSpPr txBox="1"/>
          <p:nvPr>
            <p:ph type="title"/>
          </p:nvPr>
        </p:nvSpPr>
        <p:spPr>
          <a:xfrm>
            <a:off x="311700" y="76600"/>
            <a:ext cx="8520600" cy="460200"/>
          </a:xfrm>
          <a:prstGeom prst="rect">
            <a:avLst/>
          </a:prstGeom>
          <a:noFill/>
          <a:ln>
            <a:noFill/>
          </a:ln>
        </p:spPr>
        <p:txBody>
          <a:bodyPr anchorCtr="0" anchor="ctr" bIns="26775" lIns="26775" spcFirstLastPara="1" rIns="26775" wrap="square" tIns="26775">
            <a:normAutofit/>
          </a:bodyPr>
          <a:lstStyle/>
          <a:p>
            <a:pPr indent="0" lvl="0" marL="0" rtl="0" algn="ctr">
              <a:lnSpc>
                <a:spcPct val="100000"/>
              </a:lnSpc>
              <a:spcBef>
                <a:spcPts val="0"/>
              </a:spcBef>
              <a:spcAft>
                <a:spcPts val="0"/>
              </a:spcAft>
              <a:buClr>
                <a:srgbClr val="FFFFFF"/>
              </a:buClr>
              <a:buSzPts val="1800"/>
              <a:buFont typeface="Saira"/>
              <a:buNone/>
            </a:pPr>
            <a:r>
              <a:rPr b="0" lang="en" sz="1800">
                <a:solidFill>
                  <a:srgbClr val="FFFFFF"/>
                </a:solidFill>
                <a:latin typeface="Saira"/>
                <a:ea typeface="Saira"/>
                <a:cs typeface="Saira"/>
                <a:sym typeface="Saira"/>
              </a:rPr>
              <a:t>The perceptron</a:t>
            </a:r>
            <a:endParaRPr sz="500"/>
          </a:p>
        </p:txBody>
      </p:sp>
      <p:sp>
        <p:nvSpPr>
          <p:cNvPr id="607" name="Google Shape;60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1" name="Shape 611"/>
        <p:cNvGrpSpPr/>
        <p:nvPr/>
      </p:nvGrpSpPr>
      <p:grpSpPr>
        <a:xfrm>
          <a:off x="0" y="0"/>
          <a:ext cx="0" cy="0"/>
          <a:chOff x="0" y="0"/>
          <a:chExt cx="0" cy="0"/>
        </a:xfrm>
      </p:grpSpPr>
      <p:sp>
        <p:nvSpPr>
          <p:cNvPr id="612" name="Google Shape;612;p57"/>
          <p:cNvSpPr txBox="1"/>
          <p:nvPr>
            <p:ph type="title"/>
          </p:nvPr>
        </p:nvSpPr>
        <p:spPr>
          <a:xfrm>
            <a:off x="311700" y="76600"/>
            <a:ext cx="8520600" cy="460200"/>
          </a:xfrm>
          <a:prstGeom prst="rect">
            <a:avLst/>
          </a:prstGeom>
          <a:noFill/>
          <a:ln>
            <a:noFill/>
          </a:ln>
        </p:spPr>
        <p:txBody>
          <a:bodyPr anchorCtr="0" anchor="ctr" bIns="26775" lIns="26775" spcFirstLastPara="1" rIns="26775" wrap="square" tIns="26775">
            <a:normAutofit/>
          </a:bodyPr>
          <a:lstStyle/>
          <a:p>
            <a:pPr indent="0" lvl="0" marL="0" rtl="0" algn="ctr">
              <a:lnSpc>
                <a:spcPct val="100000"/>
              </a:lnSpc>
              <a:spcBef>
                <a:spcPts val="0"/>
              </a:spcBef>
              <a:spcAft>
                <a:spcPts val="0"/>
              </a:spcAft>
              <a:buClr>
                <a:srgbClr val="FFFFFF"/>
              </a:buClr>
              <a:buSzPts val="1800"/>
              <a:buFont typeface="Saira"/>
              <a:buNone/>
            </a:pPr>
            <a:r>
              <a:rPr b="0" lang="en" sz="1800">
                <a:solidFill>
                  <a:srgbClr val="FFFFFF"/>
                </a:solidFill>
                <a:latin typeface="Saira"/>
                <a:ea typeface="Saira"/>
                <a:cs typeface="Saira"/>
                <a:sym typeface="Saira"/>
              </a:rPr>
              <a:t>Artificial Neural </a:t>
            </a:r>
            <a:r>
              <a:rPr b="1" lang="en" sz="500">
                <a:latin typeface="Saira"/>
                <a:ea typeface="Saira"/>
                <a:cs typeface="Saira"/>
                <a:sym typeface="Saira"/>
              </a:rPr>
              <a:t>Networks</a:t>
            </a:r>
            <a:endParaRPr sz="500"/>
          </a:p>
        </p:txBody>
      </p:sp>
      <p:sp>
        <p:nvSpPr>
          <p:cNvPr id="613" name="Google Shape;613;p57"/>
          <p:cNvSpPr txBox="1"/>
          <p:nvPr>
            <p:ph idx="1" type="body"/>
          </p:nvPr>
        </p:nvSpPr>
        <p:spPr>
          <a:xfrm>
            <a:off x="311700" y="834038"/>
            <a:ext cx="8520600" cy="3734700"/>
          </a:xfrm>
          <a:prstGeom prst="rect">
            <a:avLst/>
          </a:prstGeom>
          <a:noFill/>
          <a:ln>
            <a:noFill/>
          </a:ln>
        </p:spPr>
        <p:txBody>
          <a:bodyPr anchorCtr="0" anchor="ctr" bIns="26775" lIns="26775" spcFirstLastPara="1" rIns="26775" wrap="square" tIns="26775">
            <a:normAutofit/>
          </a:bodyPr>
          <a:lstStyle/>
          <a:p>
            <a:pPr indent="-203200" lvl="0" marL="203200" rtl="0" algn="l">
              <a:lnSpc>
                <a:spcPct val="100000"/>
              </a:lnSpc>
              <a:spcBef>
                <a:spcPts val="0"/>
              </a:spcBef>
              <a:spcAft>
                <a:spcPts val="0"/>
              </a:spcAft>
              <a:buClr>
                <a:srgbClr val="000000"/>
              </a:buClr>
              <a:buSzPts val="1200"/>
              <a:buFont typeface="Saira"/>
              <a:buChar char="●"/>
            </a:pPr>
            <a:r>
              <a:rPr lang="en" sz="1600"/>
              <a:t>Combine outputs in a single neutron to provide final output</a:t>
            </a:r>
            <a:endParaRPr sz="500"/>
          </a:p>
          <a:p>
            <a:pPr indent="-203200" lvl="0" marL="203200" rtl="0" algn="l">
              <a:lnSpc>
                <a:spcPct val="100000"/>
              </a:lnSpc>
              <a:spcBef>
                <a:spcPts val="300"/>
              </a:spcBef>
              <a:spcAft>
                <a:spcPts val="0"/>
              </a:spcAft>
              <a:buClr>
                <a:srgbClr val="000000"/>
              </a:buClr>
              <a:buSzPts val="1200"/>
              <a:buFont typeface="Saira"/>
              <a:buChar char="●"/>
            </a:pPr>
            <a:r>
              <a:rPr lang="en" sz="1600"/>
              <a:t>We’ve built a (classification) neural network!</a:t>
            </a:r>
            <a:endParaRPr sz="500"/>
          </a:p>
        </p:txBody>
      </p:sp>
      <p:sp>
        <p:nvSpPr>
          <p:cNvPr id="614" name="Google Shape;614;p57"/>
          <p:cNvSpPr txBox="1"/>
          <p:nvPr/>
        </p:nvSpPr>
        <p:spPr>
          <a:xfrm>
            <a:off x="1470936" y="1567194"/>
            <a:ext cx="6280200" cy="2239200"/>
          </a:xfrm>
          <a:prstGeom prst="rect">
            <a:avLst/>
          </a:prstGeom>
          <a:noFill/>
          <a:ln>
            <a:noFill/>
          </a:ln>
        </p:spPr>
        <p:txBody>
          <a:bodyPr anchorCtr="0" anchor="ctr" bIns="26775" lIns="26775" spcFirstLastPara="1" rIns="26775" wrap="square" tIns="26775">
            <a:normAutofit/>
          </a:bodyPr>
          <a:lstStyle/>
          <a:p>
            <a:pPr indent="-203200" lvl="0" marL="203200" marR="0" rtl="0" algn="l">
              <a:lnSpc>
                <a:spcPct val="100000"/>
              </a:lnSpc>
              <a:spcBef>
                <a:spcPts val="0"/>
              </a:spcBef>
              <a:spcAft>
                <a:spcPts val="0"/>
              </a:spcAft>
              <a:buClr>
                <a:srgbClr val="000000"/>
              </a:buClr>
              <a:buSzPts val="1200"/>
              <a:buFont typeface="Saira"/>
              <a:buChar char="•"/>
            </a:pPr>
            <a:r>
              <a:rPr b="0" i="0" lang="en" sz="1700" u="none" cap="none" strike="noStrike">
                <a:solidFill>
                  <a:srgbClr val="000000"/>
                </a:solidFill>
                <a:latin typeface="Saira"/>
                <a:ea typeface="Saira"/>
                <a:cs typeface="Saira"/>
                <a:sym typeface="Saira"/>
              </a:rPr>
              <a:t>Neural network defined by the architecture (number of layers, number of neurons in each layer, connectivity, etc. a.k.a hyperparameters), by the activation functions </a:t>
            </a:r>
            <a:r>
              <a:rPr b="1" i="0" lang="en" sz="1700" u="none" cap="none" strike="noStrike">
                <a:solidFill>
                  <a:srgbClr val="000000"/>
                </a:solidFill>
                <a:latin typeface="Saira"/>
                <a:ea typeface="Saira"/>
                <a:cs typeface="Saira"/>
                <a:sym typeface="Saira"/>
              </a:rPr>
              <a:t>and by the weights</a:t>
            </a:r>
            <a:r>
              <a:rPr b="0" i="0" lang="en" sz="1700" u="none" cap="none" strike="noStrike">
                <a:solidFill>
                  <a:srgbClr val="000000"/>
                </a:solidFill>
                <a:latin typeface="Saira"/>
                <a:ea typeface="Saira"/>
                <a:cs typeface="Saira"/>
                <a:sym typeface="Saira"/>
              </a:rPr>
              <a:t> </a:t>
            </a:r>
            <a:r>
              <a:rPr b="0" i="1" lang="en" sz="1800" u="none" cap="none" strike="noStrike">
                <a:solidFill>
                  <a:srgbClr val="000000"/>
                </a:solidFill>
                <a:latin typeface="Times New Roman"/>
                <a:ea typeface="Times New Roman"/>
                <a:cs typeface="Times New Roman"/>
                <a:sym typeface="Times New Roman"/>
              </a:rPr>
              <a:t>w</a:t>
            </a:r>
            <a:r>
              <a:rPr b="0" baseline="-25000" i="1" lang="en" sz="1700" u="none" cap="none" strike="noStrike">
                <a:solidFill>
                  <a:srgbClr val="000000"/>
                </a:solidFill>
                <a:latin typeface="Times New Roman"/>
                <a:ea typeface="Times New Roman"/>
                <a:cs typeface="Times New Roman"/>
                <a:sym typeface="Times New Roman"/>
              </a:rPr>
              <a:t>j</a:t>
            </a:r>
            <a:endParaRPr sz="500"/>
          </a:p>
          <a:p>
            <a:pPr indent="-203200" lvl="0" marL="203200" marR="0" rtl="0" algn="l">
              <a:lnSpc>
                <a:spcPct val="100000"/>
              </a:lnSpc>
              <a:spcBef>
                <a:spcPts val="300"/>
              </a:spcBef>
              <a:spcAft>
                <a:spcPts val="0"/>
              </a:spcAft>
              <a:buClr>
                <a:srgbClr val="000000"/>
              </a:buClr>
              <a:buSzPts val="1200"/>
              <a:buFont typeface="Saira"/>
              <a:buChar char="•"/>
            </a:pPr>
            <a:r>
              <a:rPr b="0" i="0" lang="en" sz="1700" u="none" cap="none" strike="noStrike">
                <a:solidFill>
                  <a:srgbClr val="000000"/>
                </a:solidFill>
                <a:latin typeface="Saira"/>
                <a:ea typeface="Saira"/>
                <a:cs typeface="Saira"/>
                <a:sym typeface="Saira"/>
              </a:rPr>
              <a:t>Readily available off-the-shelf from ML libraries, such as keras </a:t>
            </a:r>
            <a:endParaRPr sz="500"/>
          </a:p>
          <a:p>
            <a:pPr indent="-203200" lvl="0" marL="203200" marR="0" rtl="0" algn="l">
              <a:lnSpc>
                <a:spcPct val="100000"/>
              </a:lnSpc>
              <a:spcBef>
                <a:spcPts val="300"/>
              </a:spcBef>
              <a:spcAft>
                <a:spcPts val="0"/>
              </a:spcAft>
              <a:buClr>
                <a:srgbClr val="000000"/>
              </a:buClr>
              <a:buSzPts val="1200"/>
              <a:buFont typeface="Saira"/>
              <a:buChar char="•"/>
            </a:pPr>
            <a:r>
              <a:rPr b="0" i="0" lang="en" sz="1700" u="none" cap="none" strike="noStrike">
                <a:solidFill>
                  <a:srgbClr val="000000"/>
                </a:solidFill>
                <a:latin typeface="Saira"/>
                <a:ea typeface="Saira"/>
                <a:cs typeface="Saira"/>
                <a:sym typeface="Saira"/>
              </a:rPr>
              <a:t>Few lines of code</a:t>
            </a:r>
            <a:endParaRPr sz="500"/>
          </a:p>
        </p:txBody>
      </p:sp>
      <p:sp>
        <p:nvSpPr>
          <p:cNvPr id="615" name="Google Shape;615;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9" name="Shape 619"/>
        <p:cNvGrpSpPr/>
        <p:nvPr/>
      </p:nvGrpSpPr>
      <p:grpSpPr>
        <a:xfrm>
          <a:off x="0" y="0"/>
          <a:ext cx="0" cy="0"/>
          <a:chOff x="0" y="0"/>
          <a:chExt cx="0" cy="0"/>
        </a:xfrm>
      </p:grpSpPr>
      <p:sp>
        <p:nvSpPr>
          <p:cNvPr id="620" name="Google Shape;620;p58"/>
          <p:cNvSpPr txBox="1"/>
          <p:nvPr>
            <p:ph idx="1" type="body"/>
          </p:nvPr>
        </p:nvSpPr>
        <p:spPr>
          <a:xfrm>
            <a:off x="311700" y="834038"/>
            <a:ext cx="8520600" cy="3734700"/>
          </a:xfrm>
          <a:prstGeom prst="rect">
            <a:avLst/>
          </a:prstGeom>
          <a:noFill/>
          <a:ln>
            <a:noFill/>
          </a:ln>
        </p:spPr>
        <p:txBody>
          <a:bodyPr anchorCtr="0" anchor="ctr" bIns="26775" lIns="26775" spcFirstLastPara="1" rIns="26775" wrap="square" tIns="26775">
            <a:normAutofit/>
          </a:bodyPr>
          <a:lstStyle/>
          <a:p>
            <a:pPr indent="-139700" lvl="0" marL="228600" rtl="0" algn="l">
              <a:lnSpc>
                <a:spcPct val="100000"/>
              </a:lnSpc>
              <a:spcBef>
                <a:spcPts val="0"/>
              </a:spcBef>
              <a:spcAft>
                <a:spcPts val="0"/>
              </a:spcAft>
              <a:buClr>
                <a:srgbClr val="000000"/>
              </a:buClr>
              <a:buSzPts val="1400"/>
              <a:buFont typeface="Saira"/>
              <a:buNone/>
            </a:pPr>
            <a:r>
              <a:t/>
            </a:r>
            <a:endParaRPr sz="1900">
              <a:latin typeface="Saira"/>
              <a:ea typeface="Saira"/>
              <a:cs typeface="Saira"/>
              <a:sym typeface="Saira"/>
            </a:endParaRPr>
          </a:p>
        </p:txBody>
      </p:sp>
      <p:sp>
        <p:nvSpPr>
          <p:cNvPr id="621" name="Google Shape;621;p58"/>
          <p:cNvSpPr txBox="1"/>
          <p:nvPr>
            <p:ph type="title"/>
          </p:nvPr>
        </p:nvSpPr>
        <p:spPr>
          <a:xfrm>
            <a:off x="311700" y="76600"/>
            <a:ext cx="8520600" cy="460200"/>
          </a:xfrm>
          <a:prstGeom prst="rect">
            <a:avLst/>
          </a:prstGeom>
          <a:noFill/>
          <a:ln>
            <a:noFill/>
          </a:ln>
        </p:spPr>
        <p:txBody>
          <a:bodyPr anchorCtr="0" anchor="ctr" bIns="26775" lIns="26775" spcFirstLastPara="1" rIns="26775" wrap="square" tIns="26775">
            <a:normAutofit/>
          </a:bodyPr>
          <a:lstStyle/>
          <a:p>
            <a:pPr indent="0" lvl="0" marL="0" rtl="0" algn="ctr">
              <a:lnSpc>
                <a:spcPct val="100000"/>
              </a:lnSpc>
              <a:spcBef>
                <a:spcPts val="0"/>
              </a:spcBef>
              <a:spcAft>
                <a:spcPts val="0"/>
              </a:spcAft>
              <a:buClr>
                <a:srgbClr val="FFFFFF"/>
              </a:buClr>
              <a:buSzPts val="1800"/>
              <a:buFont typeface="Saira"/>
              <a:buNone/>
            </a:pPr>
            <a:r>
              <a:rPr b="0" lang="en" sz="1800">
                <a:solidFill>
                  <a:srgbClr val="FFFFFF"/>
                </a:solidFill>
                <a:latin typeface="Saira"/>
                <a:ea typeface="Saira"/>
                <a:cs typeface="Saira"/>
                <a:sym typeface="Saira"/>
              </a:rPr>
              <a:t>Constructing a classification ANN</a:t>
            </a:r>
            <a:endParaRPr sz="500"/>
          </a:p>
        </p:txBody>
      </p:sp>
      <p:pic>
        <p:nvPicPr>
          <p:cNvPr descr="Image" id="622" name="Google Shape;622;p58"/>
          <p:cNvPicPr preferRelativeResize="0"/>
          <p:nvPr/>
        </p:nvPicPr>
        <p:blipFill rotWithShape="1">
          <a:blip r:embed="rId3">
            <a:alphaModFix/>
          </a:blip>
          <a:srcRect b="0" l="0" r="0" t="0"/>
          <a:stretch/>
        </p:blipFill>
        <p:spPr>
          <a:xfrm>
            <a:off x="1627637" y="857590"/>
            <a:ext cx="8425521" cy="4233930"/>
          </a:xfrm>
          <a:prstGeom prst="rect">
            <a:avLst/>
          </a:prstGeom>
          <a:noFill/>
          <a:ln>
            <a:noFill/>
          </a:ln>
        </p:spPr>
      </p:pic>
      <p:sp>
        <p:nvSpPr>
          <p:cNvPr id="623" name="Google Shape;62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7" name="Shape 627"/>
        <p:cNvGrpSpPr/>
        <p:nvPr/>
      </p:nvGrpSpPr>
      <p:grpSpPr>
        <a:xfrm>
          <a:off x="0" y="0"/>
          <a:ext cx="0" cy="0"/>
          <a:chOff x="0" y="0"/>
          <a:chExt cx="0" cy="0"/>
        </a:xfrm>
      </p:grpSpPr>
      <p:sp>
        <p:nvSpPr>
          <p:cNvPr id="628" name="Google Shape;628;p59"/>
          <p:cNvSpPr txBox="1"/>
          <p:nvPr>
            <p:ph idx="1" type="body"/>
          </p:nvPr>
        </p:nvSpPr>
        <p:spPr>
          <a:xfrm>
            <a:off x="311700" y="834038"/>
            <a:ext cx="8520600" cy="3734700"/>
          </a:xfrm>
          <a:prstGeom prst="rect">
            <a:avLst/>
          </a:prstGeom>
          <a:noFill/>
          <a:ln>
            <a:noFill/>
          </a:ln>
        </p:spPr>
        <p:txBody>
          <a:bodyPr anchorCtr="0" anchor="ctr" bIns="26775" lIns="26775" spcFirstLastPara="1" rIns="26775" wrap="square" tIns="26775">
            <a:normAutofit/>
          </a:bodyPr>
          <a:lstStyle/>
          <a:p>
            <a:pPr indent="-203200" lvl="0" marL="203200" rtl="0" algn="l">
              <a:lnSpc>
                <a:spcPct val="100000"/>
              </a:lnSpc>
              <a:spcBef>
                <a:spcPts val="0"/>
              </a:spcBef>
              <a:spcAft>
                <a:spcPts val="0"/>
              </a:spcAft>
              <a:buClr>
                <a:srgbClr val="000000"/>
              </a:buClr>
              <a:buSzPts val="1200"/>
              <a:buFont typeface="Saira"/>
              <a:buChar char="●"/>
            </a:pPr>
            <a:r>
              <a:rPr lang="en" sz="1600"/>
              <a:t>Combine outputs in a single neuron to provide final output</a:t>
            </a:r>
            <a:endParaRPr sz="500"/>
          </a:p>
          <a:p>
            <a:pPr indent="-203200" lvl="0" marL="203200" rtl="0" algn="l">
              <a:lnSpc>
                <a:spcPct val="100000"/>
              </a:lnSpc>
              <a:spcBef>
                <a:spcPts val="300"/>
              </a:spcBef>
              <a:spcAft>
                <a:spcPts val="0"/>
              </a:spcAft>
              <a:buClr>
                <a:srgbClr val="000000"/>
              </a:buClr>
              <a:buSzPts val="1200"/>
              <a:buFont typeface="Saira"/>
              <a:buChar char="●"/>
            </a:pPr>
            <a:r>
              <a:rPr lang="en" sz="1600"/>
              <a:t>We’ve built a (classification) neural network!</a:t>
            </a:r>
            <a:endParaRPr sz="500"/>
          </a:p>
        </p:txBody>
      </p:sp>
      <p:sp>
        <p:nvSpPr>
          <p:cNvPr id="629" name="Google Shape;629;p59"/>
          <p:cNvSpPr txBox="1"/>
          <p:nvPr>
            <p:ph type="title"/>
          </p:nvPr>
        </p:nvSpPr>
        <p:spPr>
          <a:xfrm>
            <a:off x="311700" y="76600"/>
            <a:ext cx="8520600" cy="460200"/>
          </a:xfrm>
          <a:prstGeom prst="rect">
            <a:avLst/>
          </a:prstGeom>
          <a:noFill/>
          <a:ln>
            <a:noFill/>
          </a:ln>
        </p:spPr>
        <p:txBody>
          <a:bodyPr anchorCtr="0" anchor="ctr" bIns="26775" lIns="26775" spcFirstLastPara="1" rIns="26775" wrap="square" tIns="26775">
            <a:normAutofit/>
          </a:bodyPr>
          <a:lstStyle/>
          <a:p>
            <a:pPr indent="0" lvl="0" marL="0" rtl="0" algn="ctr">
              <a:lnSpc>
                <a:spcPct val="100000"/>
              </a:lnSpc>
              <a:spcBef>
                <a:spcPts val="0"/>
              </a:spcBef>
              <a:spcAft>
                <a:spcPts val="0"/>
              </a:spcAft>
              <a:buClr>
                <a:srgbClr val="FFFFFF"/>
              </a:buClr>
              <a:buSzPts val="1800"/>
              <a:buFont typeface="Saira"/>
              <a:buNone/>
            </a:pPr>
            <a:r>
              <a:rPr b="0" lang="en" sz="1800">
                <a:solidFill>
                  <a:srgbClr val="FFFFFF"/>
                </a:solidFill>
                <a:latin typeface="Saira"/>
                <a:ea typeface="Saira"/>
                <a:cs typeface="Saira"/>
                <a:sym typeface="Saira"/>
              </a:rPr>
              <a:t>Artificial Neural </a:t>
            </a:r>
            <a:r>
              <a:rPr b="1" lang="en" sz="500">
                <a:latin typeface="Saira"/>
                <a:ea typeface="Saira"/>
                <a:cs typeface="Saira"/>
                <a:sym typeface="Saira"/>
              </a:rPr>
              <a:t>Networks</a:t>
            </a:r>
            <a:endParaRPr sz="500"/>
          </a:p>
        </p:txBody>
      </p:sp>
      <p:sp>
        <p:nvSpPr>
          <p:cNvPr id="630" name="Google Shape;630;p59"/>
          <p:cNvSpPr txBox="1"/>
          <p:nvPr/>
        </p:nvSpPr>
        <p:spPr>
          <a:xfrm>
            <a:off x="1470936" y="1473432"/>
            <a:ext cx="6280200" cy="3575700"/>
          </a:xfrm>
          <a:prstGeom prst="rect">
            <a:avLst/>
          </a:prstGeom>
          <a:noFill/>
          <a:ln>
            <a:noFill/>
          </a:ln>
        </p:spPr>
        <p:txBody>
          <a:bodyPr anchorCtr="0" anchor="ctr" bIns="26775" lIns="26775" spcFirstLastPara="1" rIns="26775" wrap="square" tIns="26775">
            <a:normAutofit/>
          </a:bodyPr>
          <a:lstStyle/>
          <a:p>
            <a:pPr indent="-184150" lvl="0" marL="190500" marR="0" rtl="0" algn="l">
              <a:lnSpc>
                <a:spcPct val="100000"/>
              </a:lnSpc>
              <a:spcBef>
                <a:spcPts val="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Neural network defined by the architecture (number of layers, number of neurons in each layer, connectivity, etc. a.k.a hyperparameters), by the activation functions </a:t>
            </a:r>
            <a:r>
              <a:rPr b="1" i="0" lang="en" sz="1500" u="none" cap="none" strike="noStrike">
                <a:solidFill>
                  <a:srgbClr val="000000"/>
                </a:solidFill>
                <a:latin typeface="Saira"/>
                <a:ea typeface="Saira"/>
                <a:cs typeface="Saira"/>
                <a:sym typeface="Saira"/>
              </a:rPr>
              <a:t>and by the weights</a:t>
            </a:r>
            <a:r>
              <a:rPr b="0" i="0" lang="en" sz="1500" u="none" cap="none" strike="noStrike">
                <a:solidFill>
                  <a:srgbClr val="000000"/>
                </a:solidFill>
                <a:latin typeface="Saira"/>
                <a:ea typeface="Saira"/>
                <a:cs typeface="Saira"/>
                <a:sym typeface="Saira"/>
              </a:rPr>
              <a:t> </a:t>
            </a:r>
            <a:r>
              <a:rPr b="0" i="1" lang="en" sz="1700" u="none" cap="none" strike="noStrike">
                <a:solidFill>
                  <a:srgbClr val="000000"/>
                </a:solidFill>
                <a:latin typeface="Times New Roman"/>
                <a:ea typeface="Times New Roman"/>
                <a:cs typeface="Times New Roman"/>
                <a:sym typeface="Times New Roman"/>
              </a:rPr>
              <a:t>w</a:t>
            </a:r>
            <a:r>
              <a:rPr b="0" baseline="-25000" i="1" lang="en" sz="1500" u="none" cap="none" strike="noStrike">
                <a:solidFill>
                  <a:srgbClr val="000000"/>
                </a:solidFill>
                <a:latin typeface="Times New Roman"/>
                <a:ea typeface="Times New Roman"/>
                <a:cs typeface="Times New Roman"/>
                <a:sym typeface="Times New Roman"/>
              </a:rPr>
              <a:t>j</a:t>
            </a:r>
            <a:endParaRPr sz="500"/>
          </a:p>
          <a:p>
            <a:pPr indent="-184150" lvl="0" marL="190500" marR="0" rtl="0" algn="l">
              <a:lnSpc>
                <a:spcPct val="100000"/>
              </a:lnSpc>
              <a:spcBef>
                <a:spcPts val="3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So how to </a:t>
            </a:r>
            <a:r>
              <a:rPr b="1" i="0" lang="en" sz="1500" u="none" cap="none" strike="noStrike">
                <a:solidFill>
                  <a:srgbClr val="000000"/>
                </a:solidFill>
                <a:latin typeface="Saira"/>
                <a:ea typeface="Saira"/>
                <a:cs typeface="Saira"/>
                <a:sym typeface="Saira"/>
              </a:rPr>
              <a:t>obtain</a:t>
            </a:r>
            <a:r>
              <a:rPr b="0" i="0" lang="en" sz="1500" u="none" cap="none" strike="noStrike">
                <a:solidFill>
                  <a:srgbClr val="000000"/>
                </a:solidFill>
                <a:latin typeface="Saira"/>
                <a:ea typeface="Saira"/>
                <a:cs typeface="Saira"/>
                <a:sym typeface="Saira"/>
              </a:rPr>
              <a:t> </a:t>
            </a:r>
            <a:r>
              <a:rPr b="0" i="1" lang="en" sz="1700" u="none" cap="none" strike="noStrike">
                <a:solidFill>
                  <a:srgbClr val="000000"/>
                </a:solidFill>
                <a:latin typeface="Times New Roman"/>
                <a:ea typeface="Times New Roman"/>
                <a:cs typeface="Times New Roman"/>
                <a:sym typeface="Times New Roman"/>
              </a:rPr>
              <a:t>w</a:t>
            </a:r>
            <a:r>
              <a:rPr b="0" baseline="-25000" i="1" lang="en" sz="1500" u="none" cap="none" strike="noStrike">
                <a:solidFill>
                  <a:srgbClr val="000000"/>
                </a:solidFill>
                <a:latin typeface="Times New Roman"/>
                <a:ea typeface="Times New Roman"/>
                <a:cs typeface="Times New Roman"/>
                <a:sym typeface="Times New Roman"/>
              </a:rPr>
              <a:t>j</a:t>
            </a:r>
            <a:r>
              <a:rPr b="0" i="0" lang="en" sz="1500" u="none" cap="none" strike="noStrike">
                <a:solidFill>
                  <a:srgbClr val="000000"/>
                </a:solidFill>
                <a:latin typeface="Saira"/>
                <a:ea typeface="Saira"/>
                <a:cs typeface="Saira"/>
                <a:sym typeface="Saira"/>
              </a:rPr>
              <a:t>? </a:t>
            </a:r>
            <a:endParaRPr sz="500"/>
          </a:p>
          <a:p>
            <a:pPr indent="-184150" lvl="0" marL="190500" marR="0" rtl="0" algn="l">
              <a:lnSpc>
                <a:spcPct val="100000"/>
              </a:lnSpc>
              <a:spcBef>
                <a:spcPts val="3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This is where the </a:t>
            </a:r>
            <a:r>
              <a:rPr b="1" i="0" lang="en" sz="1500" u="none" cap="none" strike="noStrike">
                <a:solidFill>
                  <a:srgbClr val="000000"/>
                </a:solidFill>
                <a:latin typeface="Saira"/>
                <a:ea typeface="Saira"/>
                <a:cs typeface="Saira"/>
                <a:sym typeface="Saira"/>
              </a:rPr>
              <a:t>learning</a:t>
            </a:r>
            <a:r>
              <a:rPr b="0" i="0" lang="en" sz="1500" u="none" cap="none" strike="noStrike">
                <a:solidFill>
                  <a:srgbClr val="000000"/>
                </a:solidFill>
                <a:latin typeface="Saira"/>
                <a:ea typeface="Saira"/>
                <a:cs typeface="Saira"/>
                <a:sym typeface="Saira"/>
              </a:rPr>
              <a:t> comes in!</a:t>
            </a:r>
            <a:endParaRPr sz="500"/>
          </a:p>
          <a:p>
            <a:pPr indent="-184150" lvl="0" marL="190500" marR="0" rtl="0" algn="l">
              <a:lnSpc>
                <a:spcPct val="100000"/>
              </a:lnSpc>
              <a:spcBef>
                <a:spcPts val="3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The final output depends on </a:t>
            </a:r>
            <a:r>
              <a:rPr b="0" i="1" lang="en" sz="1700" u="none" cap="none" strike="noStrike">
                <a:solidFill>
                  <a:srgbClr val="000000"/>
                </a:solidFill>
                <a:latin typeface="Times New Roman"/>
                <a:ea typeface="Times New Roman"/>
                <a:cs typeface="Times New Roman"/>
                <a:sym typeface="Times New Roman"/>
              </a:rPr>
              <a:t>w</a:t>
            </a:r>
            <a:r>
              <a:rPr b="0" baseline="-25000" i="1" lang="en" sz="1500" u="none" cap="none" strike="noStrike">
                <a:solidFill>
                  <a:srgbClr val="000000"/>
                </a:solidFill>
                <a:latin typeface="Times New Roman"/>
                <a:ea typeface="Times New Roman"/>
                <a:cs typeface="Times New Roman"/>
                <a:sym typeface="Times New Roman"/>
              </a:rPr>
              <a:t>j</a:t>
            </a:r>
            <a:r>
              <a:rPr b="0" i="0" lang="en" sz="1500" u="none" cap="none" strike="noStrike">
                <a:solidFill>
                  <a:srgbClr val="000000"/>
                </a:solidFill>
                <a:latin typeface="Saira"/>
                <a:ea typeface="Saira"/>
                <a:cs typeface="Saira"/>
                <a:sym typeface="Saira"/>
              </a:rPr>
              <a:t>. Have to check how good is the prediction, given a known expected result</a:t>
            </a:r>
            <a:endParaRPr sz="500"/>
          </a:p>
          <a:p>
            <a:pPr indent="-184150" lvl="0" marL="190500" marR="0" rtl="0" algn="l">
              <a:lnSpc>
                <a:spcPct val="100000"/>
              </a:lnSpc>
              <a:spcBef>
                <a:spcPts val="3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Adjust </a:t>
            </a:r>
            <a:r>
              <a:rPr b="0" i="1" lang="en" sz="1700" u="none" cap="none" strike="noStrike">
                <a:solidFill>
                  <a:srgbClr val="000000"/>
                </a:solidFill>
                <a:latin typeface="Times New Roman"/>
                <a:ea typeface="Times New Roman"/>
                <a:cs typeface="Times New Roman"/>
                <a:sym typeface="Times New Roman"/>
              </a:rPr>
              <a:t>w</a:t>
            </a:r>
            <a:r>
              <a:rPr b="0" baseline="-25000" i="1" lang="en" sz="1500" u="none" cap="none" strike="noStrike">
                <a:solidFill>
                  <a:srgbClr val="000000"/>
                </a:solidFill>
                <a:latin typeface="Times New Roman"/>
                <a:ea typeface="Times New Roman"/>
                <a:cs typeface="Times New Roman"/>
                <a:sym typeface="Times New Roman"/>
              </a:rPr>
              <a:t>j</a:t>
            </a:r>
            <a:r>
              <a:rPr b="0" i="0" lang="en" sz="1500" u="none" cap="none" strike="noStrike">
                <a:solidFill>
                  <a:srgbClr val="000000"/>
                </a:solidFill>
                <a:latin typeface="Saira"/>
                <a:ea typeface="Saira"/>
                <a:cs typeface="Saira"/>
                <a:sym typeface="Saira"/>
              </a:rPr>
              <a:t> until we obtain an acceptable result</a:t>
            </a:r>
            <a:endParaRPr sz="500"/>
          </a:p>
          <a:p>
            <a:pPr indent="-184150" lvl="0" marL="190500" marR="0" rtl="0" algn="l">
              <a:lnSpc>
                <a:spcPct val="100000"/>
              </a:lnSpc>
              <a:spcBef>
                <a:spcPts val="3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Need to quantify the discrepancy between the output and the true value </a:t>
            </a:r>
            <a:endParaRPr sz="500"/>
          </a:p>
        </p:txBody>
      </p:sp>
      <p:sp>
        <p:nvSpPr>
          <p:cNvPr id="631" name="Google Shape;63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5" name="Shape 635"/>
        <p:cNvGrpSpPr/>
        <p:nvPr/>
      </p:nvGrpSpPr>
      <p:grpSpPr>
        <a:xfrm>
          <a:off x="0" y="0"/>
          <a:ext cx="0" cy="0"/>
          <a:chOff x="0" y="0"/>
          <a:chExt cx="0" cy="0"/>
        </a:xfrm>
      </p:grpSpPr>
      <p:sp>
        <p:nvSpPr>
          <p:cNvPr id="636" name="Google Shape;636;p60"/>
          <p:cNvSpPr txBox="1"/>
          <p:nvPr>
            <p:ph type="title"/>
          </p:nvPr>
        </p:nvSpPr>
        <p:spPr>
          <a:xfrm>
            <a:off x="311700" y="76600"/>
            <a:ext cx="8520600" cy="460200"/>
          </a:xfrm>
          <a:prstGeom prst="rect">
            <a:avLst/>
          </a:prstGeom>
          <a:noFill/>
          <a:ln>
            <a:noFill/>
          </a:ln>
        </p:spPr>
        <p:txBody>
          <a:bodyPr anchorCtr="0" anchor="ctr" bIns="26775" lIns="26775" spcFirstLastPara="1" rIns="26775" wrap="square" tIns="26775">
            <a:normAutofit/>
          </a:bodyPr>
          <a:lstStyle/>
          <a:p>
            <a:pPr indent="0" lvl="0" marL="0" rtl="0" algn="ctr">
              <a:lnSpc>
                <a:spcPct val="100000"/>
              </a:lnSpc>
              <a:spcBef>
                <a:spcPts val="0"/>
              </a:spcBef>
              <a:spcAft>
                <a:spcPts val="0"/>
              </a:spcAft>
              <a:buClr>
                <a:srgbClr val="FFFFFF"/>
              </a:buClr>
              <a:buSzPts val="1800"/>
              <a:buFont typeface="Saira"/>
              <a:buNone/>
            </a:pPr>
            <a:r>
              <a:rPr b="0" lang="en" sz="1800">
                <a:solidFill>
                  <a:srgbClr val="FFFFFF"/>
                </a:solidFill>
                <a:latin typeface="Saira"/>
                <a:ea typeface="Saira"/>
                <a:cs typeface="Saira"/>
                <a:sym typeface="Saira"/>
              </a:rPr>
              <a:t>Avoid overfitting</a:t>
            </a:r>
            <a:endParaRPr sz="500"/>
          </a:p>
        </p:txBody>
      </p:sp>
      <p:pic>
        <p:nvPicPr>
          <p:cNvPr descr="Screen Shot 2021-03-17 at 2.48.52 PM.png" id="637" name="Google Shape;637;p60"/>
          <p:cNvPicPr preferRelativeResize="0"/>
          <p:nvPr/>
        </p:nvPicPr>
        <p:blipFill rotWithShape="1">
          <a:blip r:embed="rId3">
            <a:alphaModFix/>
          </a:blip>
          <a:srcRect b="34344" l="8282" r="0" t="0"/>
          <a:stretch/>
        </p:blipFill>
        <p:spPr>
          <a:xfrm>
            <a:off x="5349622" y="3072756"/>
            <a:ext cx="2630551" cy="1827509"/>
          </a:xfrm>
          <a:prstGeom prst="rect">
            <a:avLst/>
          </a:prstGeom>
          <a:noFill/>
          <a:ln>
            <a:noFill/>
          </a:ln>
        </p:spPr>
      </p:pic>
      <p:sp>
        <p:nvSpPr>
          <p:cNvPr id="638" name="Google Shape;638;p60"/>
          <p:cNvSpPr txBox="1"/>
          <p:nvPr>
            <p:ph idx="1" type="body"/>
          </p:nvPr>
        </p:nvSpPr>
        <p:spPr>
          <a:xfrm>
            <a:off x="311700" y="834038"/>
            <a:ext cx="8520600" cy="3734700"/>
          </a:xfrm>
          <a:prstGeom prst="rect">
            <a:avLst/>
          </a:prstGeom>
          <a:noFill/>
          <a:ln>
            <a:noFill/>
          </a:ln>
        </p:spPr>
        <p:txBody>
          <a:bodyPr anchorCtr="0" anchor="ctr" bIns="26775" lIns="26775" spcFirstLastPara="1" rIns="26775" wrap="square" tIns="26775">
            <a:normAutofit/>
          </a:bodyPr>
          <a:lstStyle/>
          <a:p>
            <a:pPr indent="-146050" lvl="0" marL="152400" rtl="0" algn="l">
              <a:lnSpc>
                <a:spcPct val="100000"/>
              </a:lnSpc>
              <a:spcBef>
                <a:spcPts val="0"/>
              </a:spcBef>
              <a:spcAft>
                <a:spcPts val="0"/>
              </a:spcAft>
              <a:buClr>
                <a:srgbClr val="000000"/>
              </a:buClr>
              <a:buSzPts val="900"/>
              <a:buFont typeface="Saira"/>
              <a:buChar char="●"/>
            </a:pPr>
            <a:r>
              <a:rPr lang="en" sz="1200"/>
              <a:t>This is almost all, but…</a:t>
            </a:r>
            <a:endParaRPr sz="500"/>
          </a:p>
          <a:p>
            <a:pPr indent="-146050" lvl="0" marL="152400" rtl="0" algn="l">
              <a:lnSpc>
                <a:spcPct val="100000"/>
              </a:lnSpc>
              <a:spcBef>
                <a:spcPts val="800"/>
              </a:spcBef>
              <a:spcAft>
                <a:spcPts val="0"/>
              </a:spcAft>
              <a:buClr>
                <a:srgbClr val="000000"/>
              </a:buClr>
              <a:buSzPts val="900"/>
              <a:buFont typeface="Saira"/>
              <a:buChar char="●"/>
            </a:pPr>
            <a:r>
              <a:rPr lang="en" sz="1200"/>
              <a:t>To avoid overfitting, we know there must be a balance between the number of unknowns (here the weights </a:t>
            </a:r>
            <a:r>
              <a:rPr i="1" lang="en" sz="1500">
                <a:latin typeface="Times New Roman"/>
                <a:ea typeface="Times New Roman"/>
                <a:cs typeface="Times New Roman"/>
                <a:sym typeface="Times New Roman"/>
              </a:rPr>
              <a:t>w</a:t>
            </a:r>
            <a:r>
              <a:rPr baseline="-25000" i="1" lang="en" sz="1500">
                <a:latin typeface="Times New Roman"/>
                <a:ea typeface="Times New Roman"/>
                <a:cs typeface="Times New Roman"/>
                <a:sym typeface="Times New Roman"/>
              </a:rPr>
              <a:t>j</a:t>
            </a:r>
            <a:r>
              <a:rPr lang="en" sz="1200"/>
              <a:t>) and the number of data points (our data vectors).</a:t>
            </a:r>
            <a:endParaRPr sz="500"/>
          </a:p>
          <a:p>
            <a:pPr indent="-146050" lvl="0" marL="152400" rtl="0" algn="l">
              <a:lnSpc>
                <a:spcPct val="100000"/>
              </a:lnSpc>
              <a:spcBef>
                <a:spcPts val="800"/>
              </a:spcBef>
              <a:spcAft>
                <a:spcPts val="0"/>
              </a:spcAft>
              <a:buClr>
                <a:srgbClr val="000000"/>
              </a:buClr>
              <a:buSzPts val="900"/>
              <a:buFont typeface="Saira"/>
              <a:buChar char="●"/>
            </a:pPr>
            <a:r>
              <a:rPr lang="en" sz="1200"/>
              <a:t>This is easy for a polynomial fit in 1D, but not for complex ANN and large datasets</a:t>
            </a:r>
            <a:endParaRPr sz="500"/>
          </a:p>
          <a:p>
            <a:pPr indent="-146050" lvl="0" marL="152400" rtl="0" algn="l">
              <a:lnSpc>
                <a:spcPct val="100000"/>
              </a:lnSpc>
              <a:spcBef>
                <a:spcPts val="800"/>
              </a:spcBef>
              <a:spcAft>
                <a:spcPts val="0"/>
              </a:spcAft>
              <a:buClr>
                <a:srgbClr val="000000"/>
              </a:buClr>
              <a:buSzPts val="900"/>
              <a:buFont typeface="Saira"/>
              <a:buChar char="●"/>
            </a:pPr>
            <a:r>
              <a:rPr lang="en" sz="1200"/>
              <a:t>Approach: split the labeled data (true table) into a training and validation sample (e.g. 80% + 20%)</a:t>
            </a:r>
            <a:endParaRPr sz="500"/>
          </a:p>
          <a:p>
            <a:pPr indent="-146050" lvl="0" marL="152400" rtl="0" algn="l">
              <a:lnSpc>
                <a:spcPct val="100000"/>
              </a:lnSpc>
              <a:spcBef>
                <a:spcPts val="800"/>
              </a:spcBef>
              <a:spcAft>
                <a:spcPts val="0"/>
              </a:spcAft>
              <a:buClr>
                <a:srgbClr val="000000"/>
              </a:buClr>
              <a:buSzPts val="900"/>
              <a:buFont typeface="Saira"/>
              <a:buChar char="●"/>
            </a:pPr>
            <a:r>
              <a:rPr lang="en" sz="1200"/>
              <a:t>The loss in the validation sample should be comparable to the one in the training, otherwise we are overfitting</a:t>
            </a:r>
            <a:endParaRPr sz="500"/>
          </a:p>
        </p:txBody>
      </p:sp>
      <p:sp>
        <p:nvSpPr>
          <p:cNvPr id="639" name="Google Shape;639;p60"/>
          <p:cNvSpPr txBox="1"/>
          <p:nvPr/>
        </p:nvSpPr>
        <p:spPr>
          <a:xfrm>
            <a:off x="6371046" y="3678178"/>
            <a:ext cx="881100" cy="324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overfitting</a:t>
            </a:r>
            <a:endParaRPr sz="500"/>
          </a:p>
        </p:txBody>
      </p:sp>
      <p:sp>
        <p:nvSpPr>
          <p:cNvPr id="640" name="Google Shape;640;p60"/>
          <p:cNvSpPr txBox="1"/>
          <p:nvPr/>
        </p:nvSpPr>
        <p:spPr>
          <a:xfrm>
            <a:off x="1398340" y="3524282"/>
            <a:ext cx="3814200" cy="768000"/>
          </a:xfrm>
          <a:prstGeom prst="rect">
            <a:avLst/>
          </a:prstGeom>
          <a:noFill/>
          <a:ln>
            <a:noFill/>
          </a:ln>
        </p:spPr>
        <p:txBody>
          <a:bodyPr anchorCtr="0" anchor="ctr" bIns="26775" lIns="26775" spcFirstLastPara="1" rIns="26775" wrap="square" tIns="26775">
            <a:spAutoFit/>
          </a:bodyPr>
          <a:lstStyle/>
          <a:p>
            <a:pPr indent="-209550" lvl="0" marL="215900" marR="0" rtl="0" algn="l">
              <a:lnSpc>
                <a:spcPct val="100000"/>
              </a:lnSpc>
              <a:spcBef>
                <a:spcPts val="0"/>
              </a:spcBef>
              <a:spcAft>
                <a:spcPts val="0"/>
              </a:spcAft>
              <a:buClr>
                <a:srgbClr val="000000"/>
              </a:buClr>
              <a:buSzPts val="900"/>
              <a:buFont typeface="Saira"/>
              <a:buChar char="•"/>
            </a:pPr>
            <a:r>
              <a:rPr b="0" i="0" lang="en" sz="1200" u="none" cap="none" strike="noStrike">
                <a:solidFill>
                  <a:srgbClr val="000000"/>
                </a:solidFill>
                <a:latin typeface="Saira"/>
                <a:ea typeface="Saira"/>
                <a:cs typeface="Saira"/>
                <a:sym typeface="Saira"/>
              </a:rPr>
              <a:t>Repeat the split multiple times, randomly selecting the sub-samples: robustness of the ANN and estimate of the </a:t>
            </a:r>
            <a:r>
              <a:rPr b="0" i="1" lang="en" sz="1200" u="none" cap="none" strike="noStrike">
                <a:solidFill>
                  <a:srgbClr val="000000"/>
                </a:solidFill>
                <a:latin typeface="Saira Thin"/>
                <a:ea typeface="Saira Thin"/>
                <a:cs typeface="Saira Thin"/>
                <a:sym typeface="Saira Thin"/>
              </a:rPr>
              <a:t>error bars</a:t>
            </a:r>
            <a:endParaRPr sz="500"/>
          </a:p>
        </p:txBody>
      </p:sp>
      <p:sp>
        <p:nvSpPr>
          <p:cNvPr id="641" name="Google Shape;641;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143" name="Google Shape;14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4" name="Google Shape;144;p25"/>
          <p:cNvPicPr preferRelativeResize="0"/>
          <p:nvPr/>
        </p:nvPicPr>
        <p:blipFill>
          <a:blip r:embed="rId3">
            <a:alphaModFix/>
          </a:blip>
          <a:stretch>
            <a:fillRect/>
          </a:stretch>
        </p:blipFill>
        <p:spPr>
          <a:xfrm>
            <a:off x="355825" y="1144300"/>
            <a:ext cx="4069752" cy="2854900"/>
          </a:xfrm>
          <a:prstGeom prst="rect">
            <a:avLst/>
          </a:prstGeom>
          <a:noFill/>
          <a:ln>
            <a:noFill/>
          </a:ln>
        </p:spPr>
      </p:pic>
      <p:pic>
        <p:nvPicPr>
          <p:cNvPr id="145" name="Google Shape;145;p25"/>
          <p:cNvPicPr preferRelativeResize="0"/>
          <p:nvPr/>
        </p:nvPicPr>
        <p:blipFill>
          <a:blip r:embed="rId4">
            <a:alphaModFix/>
          </a:blip>
          <a:stretch>
            <a:fillRect/>
          </a:stretch>
        </p:blipFill>
        <p:spPr>
          <a:xfrm>
            <a:off x="4877777" y="684300"/>
            <a:ext cx="3742083" cy="3831417"/>
          </a:xfrm>
          <a:prstGeom prst="rect">
            <a:avLst/>
          </a:prstGeom>
          <a:noFill/>
          <a:ln>
            <a:noFill/>
          </a:ln>
        </p:spPr>
      </p:pic>
      <p:sp>
        <p:nvSpPr>
          <p:cNvPr id="146" name="Google Shape;146;p25"/>
          <p:cNvSpPr/>
          <p:nvPr/>
        </p:nvSpPr>
        <p:spPr>
          <a:xfrm>
            <a:off x="4267200" y="1416550"/>
            <a:ext cx="4645200" cy="4602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5" name="Shape 645"/>
        <p:cNvGrpSpPr/>
        <p:nvPr/>
      </p:nvGrpSpPr>
      <p:grpSpPr>
        <a:xfrm>
          <a:off x="0" y="0"/>
          <a:ext cx="0" cy="0"/>
          <a:chOff x="0" y="0"/>
          <a:chExt cx="0" cy="0"/>
        </a:xfrm>
      </p:grpSpPr>
      <p:sp>
        <p:nvSpPr>
          <p:cNvPr id="646" name="Google Shape;646;p61"/>
          <p:cNvSpPr/>
          <p:nvPr/>
        </p:nvSpPr>
        <p:spPr>
          <a:xfrm>
            <a:off x="-6133" y="3049151"/>
            <a:ext cx="9263400" cy="21699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47" name="Google Shape;647;p61"/>
          <p:cNvSpPr txBox="1"/>
          <p:nvPr>
            <p:ph idx="12" type="sldNum"/>
          </p:nvPr>
        </p:nvSpPr>
        <p:spPr>
          <a:xfrm>
            <a:off x="4499189" y="4812635"/>
            <a:ext cx="330600" cy="32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648" name="Google Shape;648;p61"/>
          <p:cNvSpPr txBox="1"/>
          <p:nvPr>
            <p:ph type="title"/>
          </p:nvPr>
        </p:nvSpPr>
        <p:spPr>
          <a:xfrm>
            <a:off x="323751" y="98374"/>
            <a:ext cx="5465700" cy="60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A64D79"/>
              </a:buClr>
              <a:buSzPts val="2500"/>
              <a:buFont typeface="Helvetica Neue"/>
              <a:buNone/>
            </a:pPr>
            <a:r>
              <a:rPr lang="en" sz="2500">
                <a:solidFill>
                  <a:srgbClr val="A64D79"/>
                </a:solidFill>
                <a:latin typeface="Helvetica Neue"/>
                <a:ea typeface="Helvetica Neue"/>
                <a:cs typeface="Helvetica Neue"/>
                <a:sym typeface="Helvetica Neue"/>
              </a:rPr>
              <a:t>Métricas de clasificación</a:t>
            </a:r>
            <a:endParaRPr/>
          </a:p>
        </p:txBody>
      </p:sp>
      <p:pic>
        <p:nvPicPr>
          <p:cNvPr descr="TN_&amp;FP_FN_&amp;_TP.pdf" id="649" name="Google Shape;649;p61"/>
          <p:cNvPicPr preferRelativeResize="0"/>
          <p:nvPr/>
        </p:nvPicPr>
        <p:blipFill rotWithShape="1">
          <a:blip r:embed="rId3">
            <a:alphaModFix/>
          </a:blip>
          <a:srcRect b="768" l="0" r="0" t="768"/>
          <a:stretch/>
        </p:blipFill>
        <p:spPr>
          <a:xfrm>
            <a:off x="2672130" y="1869293"/>
            <a:ext cx="1793158" cy="813819"/>
          </a:xfrm>
          <a:prstGeom prst="rect">
            <a:avLst/>
          </a:prstGeom>
          <a:noFill/>
          <a:ln>
            <a:noFill/>
          </a:ln>
        </p:spPr>
      </p:pic>
      <p:grpSp>
        <p:nvGrpSpPr>
          <p:cNvPr id="650" name="Google Shape;650;p61"/>
          <p:cNvGrpSpPr/>
          <p:nvPr/>
        </p:nvGrpSpPr>
        <p:grpSpPr>
          <a:xfrm>
            <a:off x="1307337" y="1236363"/>
            <a:ext cx="2923012" cy="1265860"/>
            <a:chOff x="0" y="261366"/>
            <a:chExt cx="7794698" cy="3375627"/>
          </a:xfrm>
        </p:grpSpPr>
        <p:sp>
          <p:nvSpPr>
            <p:cNvPr id="651" name="Google Shape;651;p61"/>
            <p:cNvSpPr/>
            <p:nvPr/>
          </p:nvSpPr>
          <p:spPr>
            <a:xfrm>
              <a:off x="0" y="3226782"/>
              <a:ext cx="180986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16D01"/>
                </a:buClr>
                <a:buSzPts val="1100"/>
                <a:buFont typeface="Helvetica Neue"/>
                <a:buNone/>
              </a:pPr>
              <a:r>
                <a:rPr b="0" i="0" lang="en" sz="1100" u="none" cap="none" strike="noStrike">
                  <a:solidFill>
                    <a:srgbClr val="016D01"/>
                  </a:solidFill>
                  <a:latin typeface="Helvetica Neue"/>
                  <a:ea typeface="Helvetica Neue"/>
                  <a:cs typeface="Helvetica Neue"/>
                  <a:sym typeface="Helvetica Neue"/>
                </a:rPr>
                <a:t>Rótulos</a:t>
              </a:r>
              <a:endParaRPr sz="500"/>
            </a:p>
          </p:txBody>
        </p:sp>
        <p:sp>
          <p:nvSpPr>
            <p:cNvPr id="652" name="Google Shape;652;p61"/>
            <p:cNvSpPr/>
            <p:nvPr/>
          </p:nvSpPr>
          <p:spPr>
            <a:xfrm>
              <a:off x="5029886" y="261366"/>
              <a:ext cx="2460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27200"/>
                </a:buClr>
                <a:buSzPts val="1100"/>
                <a:buFont typeface="Helvetica Neue"/>
                <a:buNone/>
              </a:pPr>
              <a:r>
                <a:rPr b="0" i="0" lang="en" sz="1100" u="none" cap="none" strike="noStrike">
                  <a:solidFill>
                    <a:srgbClr val="F27200"/>
                  </a:solidFill>
                  <a:latin typeface="Helvetica Neue"/>
                  <a:ea typeface="Helvetica Neue"/>
                  <a:cs typeface="Helvetica Neue"/>
                  <a:sym typeface="Helvetica Neue"/>
                </a:rPr>
                <a:t>Previsiones</a:t>
              </a:r>
              <a:endParaRPr sz="500"/>
            </a:p>
          </p:txBody>
        </p:sp>
        <p:sp>
          <p:nvSpPr>
            <p:cNvPr id="653" name="Google Shape;653;p61"/>
            <p:cNvSpPr/>
            <p:nvPr/>
          </p:nvSpPr>
          <p:spPr>
            <a:xfrm>
              <a:off x="4725486" y="1282056"/>
              <a:ext cx="60879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27200"/>
                </a:buClr>
                <a:buSzPts val="1900"/>
                <a:buFont typeface="Helvetica Neue"/>
                <a:buNone/>
              </a:pPr>
              <a:r>
                <a:rPr b="0" i="0" lang="en" sz="1900" u="none" cap="none" strike="noStrike">
                  <a:solidFill>
                    <a:srgbClr val="F27200"/>
                  </a:solidFill>
                  <a:latin typeface="Helvetica Neue"/>
                  <a:ea typeface="Helvetica Neue"/>
                  <a:cs typeface="Helvetica Neue"/>
                  <a:sym typeface="Helvetica Neue"/>
                </a:rPr>
                <a:t>0</a:t>
              </a:r>
              <a:endParaRPr sz="500"/>
            </a:p>
          </p:txBody>
        </p:sp>
        <p:sp>
          <p:nvSpPr>
            <p:cNvPr id="654" name="Google Shape;654;p61"/>
            <p:cNvSpPr/>
            <p:nvPr/>
          </p:nvSpPr>
          <p:spPr>
            <a:xfrm>
              <a:off x="7185902" y="1282056"/>
              <a:ext cx="60879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27200"/>
                </a:buClr>
                <a:buSzPts val="1900"/>
                <a:buFont typeface="Helvetica Neue"/>
                <a:buNone/>
              </a:pPr>
              <a:r>
                <a:rPr b="0" i="0" lang="en" sz="1900" u="none" cap="none" strike="noStrike">
                  <a:solidFill>
                    <a:srgbClr val="F27200"/>
                  </a:solidFill>
                  <a:latin typeface="Helvetica Neue"/>
                  <a:ea typeface="Helvetica Neue"/>
                  <a:cs typeface="Helvetica Neue"/>
                  <a:sym typeface="Helvetica Neue"/>
                </a:rPr>
                <a:t>1</a:t>
              </a:r>
              <a:endParaRPr sz="500"/>
            </a:p>
          </p:txBody>
        </p:sp>
        <p:sp>
          <p:nvSpPr>
            <p:cNvPr id="655" name="Google Shape;655;p61"/>
            <p:cNvSpPr/>
            <p:nvPr/>
          </p:nvSpPr>
          <p:spPr>
            <a:xfrm>
              <a:off x="1809877" y="2509540"/>
              <a:ext cx="180986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16D01"/>
                </a:buClr>
                <a:buSzPts val="1900"/>
                <a:buFont typeface="Helvetica Neue"/>
                <a:buNone/>
              </a:pPr>
              <a:r>
                <a:rPr b="0" i="0" lang="en" sz="1900" u="none" cap="none" strike="noStrike">
                  <a:solidFill>
                    <a:srgbClr val="016D01"/>
                  </a:solidFill>
                  <a:latin typeface="Helvetica Neue"/>
                  <a:ea typeface="Helvetica Neue"/>
                  <a:cs typeface="Helvetica Neue"/>
                  <a:sym typeface="Helvetica Neue"/>
                </a:rPr>
                <a:t>0</a:t>
              </a:r>
              <a:endParaRPr sz="500"/>
            </a:p>
          </p:txBody>
        </p:sp>
        <p:sp>
          <p:nvSpPr>
            <p:cNvPr id="656" name="Google Shape;656;p61"/>
            <p:cNvSpPr/>
            <p:nvPr/>
          </p:nvSpPr>
          <p:spPr>
            <a:xfrm>
              <a:off x="1809877" y="3636993"/>
              <a:ext cx="180986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16D01"/>
                </a:buClr>
                <a:buSzPts val="1900"/>
                <a:buFont typeface="Helvetica Neue"/>
                <a:buNone/>
              </a:pPr>
              <a:r>
                <a:rPr b="0" i="0" lang="en" sz="1900" u="none" cap="none" strike="noStrike">
                  <a:solidFill>
                    <a:srgbClr val="016D01"/>
                  </a:solidFill>
                  <a:latin typeface="Helvetica Neue"/>
                  <a:ea typeface="Helvetica Neue"/>
                  <a:cs typeface="Helvetica Neue"/>
                  <a:sym typeface="Helvetica Neue"/>
                </a:rPr>
                <a:t>1</a:t>
              </a:r>
              <a:endParaRPr sz="500"/>
            </a:p>
          </p:txBody>
        </p:sp>
      </p:grpSp>
      <p:sp>
        <p:nvSpPr>
          <p:cNvPr id="657" name="Google Shape;657;p61"/>
          <p:cNvSpPr/>
          <p:nvPr/>
        </p:nvSpPr>
        <p:spPr>
          <a:xfrm>
            <a:off x="361476" y="893574"/>
            <a:ext cx="1281000" cy="813900"/>
          </a:xfrm>
          <a:prstGeom prst="roundRect">
            <a:avLst>
              <a:gd fmla="val 29765"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Matriz de confusión</a:t>
            </a:r>
            <a:endParaRPr sz="500"/>
          </a:p>
        </p:txBody>
      </p:sp>
      <p:pic>
        <p:nvPicPr>
          <p:cNvPr descr="Screen Shot 2022-04-07 at 17.32.36.png" id="658" name="Google Shape;658;p61"/>
          <p:cNvPicPr preferRelativeResize="0"/>
          <p:nvPr/>
        </p:nvPicPr>
        <p:blipFill rotWithShape="1">
          <a:blip r:embed="rId4">
            <a:alphaModFix/>
          </a:blip>
          <a:srcRect b="0" l="0" r="0" t="0"/>
          <a:stretch/>
        </p:blipFill>
        <p:spPr>
          <a:xfrm>
            <a:off x="6430590" y="66824"/>
            <a:ext cx="2705180" cy="3343903"/>
          </a:xfrm>
          <a:prstGeom prst="rect">
            <a:avLst/>
          </a:prstGeom>
          <a:noFill/>
          <a:ln>
            <a:noFill/>
          </a:ln>
        </p:spPr>
      </p:pic>
      <p:sp>
        <p:nvSpPr>
          <p:cNvPr id="659" name="Google Shape;659;p61"/>
          <p:cNvSpPr txBox="1"/>
          <p:nvPr/>
        </p:nvSpPr>
        <p:spPr>
          <a:xfrm>
            <a:off x="4508478" y="2534741"/>
            <a:ext cx="1091100" cy="1386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elementos relevantes</a:t>
            </a:r>
            <a:endParaRPr sz="500"/>
          </a:p>
        </p:txBody>
      </p:sp>
      <p:sp>
        <p:nvSpPr>
          <p:cNvPr id="660" name="Google Shape;660;p61"/>
          <p:cNvSpPr txBox="1"/>
          <p:nvPr/>
        </p:nvSpPr>
        <p:spPr>
          <a:xfrm>
            <a:off x="6567455" y="85817"/>
            <a:ext cx="1091100" cy="1386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elementos relevantes</a:t>
            </a:r>
            <a:endParaRPr sz="500"/>
          </a:p>
        </p:txBody>
      </p:sp>
      <p:sp>
        <p:nvSpPr>
          <p:cNvPr id="661" name="Google Shape;661;p61"/>
          <p:cNvSpPr txBox="1"/>
          <p:nvPr/>
        </p:nvSpPr>
        <p:spPr>
          <a:xfrm>
            <a:off x="6825529" y="3195472"/>
            <a:ext cx="1199400" cy="1386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elementos identificados</a:t>
            </a:r>
            <a:endParaRPr sz="500"/>
          </a:p>
        </p:txBody>
      </p:sp>
      <p:grpSp>
        <p:nvGrpSpPr>
          <p:cNvPr id="662" name="Google Shape;662;p61"/>
          <p:cNvGrpSpPr/>
          <p:nvPr/>
        </p:nvGrpSpPr>
        <p:grpSpPr>
          <a:xfrm>
            <a:off x="310185" y="2680670"/>
            <a:ext cx="8726156" cy="2417740"/>
            <a:chOff x="434403" y="0"/>
            <a:chExt cx="23269750" cy="6447308"/>
          </a:xfrm>
        </p:grpSpPr>
        <p:grpSp>
          <p:nvGrpSpPr>
            <p:cNvPr id="663" name="Google Shape;663;p61"/>
            <p:cNvGrpSpPr/>
            <p:nvPr/>
          </p:nvGrpSpPr>
          <p:grpSpPr>
            <a:xfrm>
              <a:off x="1198812" y="779364"/>
              <a:ext cx="22505341" cy="5667944"/>
              <a:chOff x="1198812" y="0"/>
              <a:chExt cx="22505341" cy="5667944"/>
            </a:xfrm>
          </p:grpSpPr>
          <p:pic>
            <p:nvPicPr>
              <p:cNvPr descr="text_accuracy_=_.pdf" id="664" name="Google Shape;664;p61"/>
              <p:cNvPicPr preferRelativeResize="0"/>
              <p:nvPr/>
            </p:nvPicPr>
            <p:blipFill rotWithShape="1">
              <a:blip r:embed="rId5">
                <a:alphaModFix/>
              </a:blip>
              <a:srcRect b="0" l="0" r="0" t="0"/>
              <a:stretch/>
            </p:blipFill>
            <p:spPr>
              <a:xfrm>
                <a:off x="15185328" y="3597169"/>
                <a:ext cx="8518825" cy="1207028"/>
              </a:xfrm>
              <a:prstGeom prst="rect">
                <a:avLst/>
              </a:prstGeom>
              <a:noFill/>
              <a:ln>
                <a:noFill/>
              </a:ln>
            </p:spPr>
          </p:pic>
          <p:sp>
            <p:nvSpPr>
              <p:cNvPr id="665" name="Google Shape;665;p61"/>
              <p:cNvSpPr/>
              <p:nvPr/>
            </p:nvSpPr>
            <p:spPr>
              <a:xfrm>
                <a:off x="16796793" y="1772449"/>
                <a:ext cx="6783000" cy="1206900"/>
              </a:xfrm>
              <a:prstGeom prst="roundRect">
                <a:avLst>
                  <a:gd fmla="val 50000" name="adj"/>
                </a:avLst>
              </a:prstGeom>
              <a:solidFill>
                <a:srgbClr val="C0C0C0">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Taza de éxitos</a:t>
                </a:r>
                <a:endParaRPr sz="500"/>
              </a:p>
            </p:txBody>
          </p:sp>
          <p:pic>
            <p:nvPicPr>
              <p:cNvPr descr="text_precision_=.pdf" id="666" name="Google Shape;666;p61"/>
              <p:cNvPicPr preferRelativeResize="0"/>
              <p:nvPr/>
            </p:nvPicPr>
            <p:blipFill rotWithShape="1">
              <a:blip r:embed="rId6">
                <a:alphaModFix/>
              </a:blip>
              <a:srcRect b="0" l="0" r="0" t="0"/>
              <a:stretch/>
            </p:blipFill>
            <p:spPr>
              <a:xfrm>
                <a:off x="1198812" y="812933"/>
                <a:ext cx="5759716" cy="1307883"/>
              </a:xfrm>
              <a:prstGeom prst="rect">
                <a:avLst/>
              </a:prstGeom>
              <a:noFill/>
              <a:ln>
                <a:noFill/>
              </a:ln>
            </p:spPr>
          </p:pic>
          <p:pic>
            <p:nvPicPr>
              <p:cNvPr descr="text_recall_=_fr.pdf" id="667" name="Google Shape;667;p61"/>
              <p:cNvPicPr preferRelativeResize="0"/>
              <p:nvPr/>
            </p:nvPicPr>
            <p:blipFill rotWithShape="1">
              <a:blip r:embed="rId7">
                <a:alphaModFix/>
              </a:blip>
              <a:srcRect b="0" l="0" r="0" t="0"/>
              <a:stretch/>
            </p:blipFill>
            <p:spPr>
              <a:xfrm>
                <a:off x="1709766" y="3494952"/>
                <a:ext cx="4954865" cy="1307884"/>
              </a:xfrm>
              <a:prstGeom prst="rect">
                <a:avLst/>
              </a:prstGeom>
              <a:noFill/>
              <a:ln>
                <a:noFill/>
              </a:ln>
            </p:spPr>
          </p:pic>
          <p:grpSp>
            <p:nvGrpSpPr>
              <p:cNvPr id="668" name="Google Shape;668;p61"/>
              <p:cNvGrpSpPr/>
              <p:nvPr/>
            </p:nvGrpSpPr>
            <p:grpSpPr>
              <a:xfrm>
                <a:off x="7145899" y="249784"/>
                <a:ext cx="3632795" cy="2321946"/>
                <a:chOff x="-1" y="0"/>
                <a:chExt cx="3632795" cy="2321946"/>
              </a:xfrm>
            </p:grpSpPr>
            <p:sp>
              <p:nvSpPr>
                <p:cNvPr id="669" name="Google Shape;669;p61"/>
                <p:cNvSpPr/>
                <p:nvPr/>
              </p:nvSpPr>
              <p:spPr>
                <a:xfrm>
                  <a:off x="2208980" y="1455378"/>
                  <a:ext cx="1423814" cy="557897"/>
                </a:xfrm>
                <a:custGeom>
                  <a:rect b="b" l="l" r="r" t="t"/>
                  <a:pathLst>
                    <a:path extrusionOk="0" h="21580" w="21053">
                      <a:moveTo>
                        <a:pt x="12809" y="7"/>
                      </a:moveTo>
                      <a:cubicBezTo>
                        <a:pt x="12705" y="-20"/>
                        <a:pt x="12599" y="29"/>
                        <a:pt x="12502" y="161"/>
                      </a:cubicBezTo>
                      <a:cubicBezTo>
                        <a:pt x="10232" y="3264"/>
                        <a:pt x="8154" y="6160"/>
                        <a:pt x="6816" y="7956"/>
                      </a:cubicBezTo>
                      <a:cubicBezTo>
                        <a:pt x="5332" y="9949"/>
                        <a:pt x="173" y="7844"/>
                        <a:pt x="564" y="13874"/>
                      </a:cubicBezTo>
                      <a:lnTo>
                        <a:pt x="303" y="13630"/>
                      </a:lnTo>
                      <a:cubicBezTo>
                        <a:pt x="233" y="13564"/>
                        <a:pt x="155" y="13665"/>
                        <a:pt x="135" y="13852"/>
                      </a:cubicBezTo>
                      <a:lnTo>
                        <a:pt x="7" y="15009"/>
                      </a:lnTo>
                      <a:cubicBezTo>
                        <a:pt x="-17" y="15229"/>
                        <a:pt x="19" y="15466"/>
                        <a:pt x="95" y="15577"/>
                      </a:cubicBezTo>
                      <a:cubicBezTo>
                        <a:pt x="811" y="16626"/>
                        <a:pt x="4392" y="21580"/>
                        <a:pt x="8140" y="21580"/>
                      </a:cubicBezTo>
                      <a:cubicBezTo>
                        <a:pt x="10144" y="21580"/>
                        <a:pt x="14753" y="18856"/>
                        <a:pt x="14753" y="18856"/>
                      </a:cubicBezTo>
                      <a:lnTo>
                        <a:pt x="14753" y="21226"/>
                      </a:lnTo>
                      <a:cubicBezTo>
                        <a:pt x="14753" y="21421"/>
                        <a:pt x="14814" y="21580"/>
                        <a:pt x="14888" y="21580"/>
                      </a:cubicBezTo>
                      <a:lnTo>
                        <a:pt x="18761" y="21580"/>
                      </a:lnTo>
                      <a:cubicBezTo>
                        <a:pt x="20306" y="21580"/>
                        <a:pt x="21052" y="20286"/>
                        <a:pt x="21052" y="20286"/>
                      </a:cubicBezTo>
                      <a:cubicBezTo>
                        <a:pt x="21052" y="20286"/>
                        <a:pt x="21052" y="16882"/>
                        <a:pt x="21052" y="16474"/>
                      </a:cubicBezTo>
                      <a:cubicBezTo>
                        <a:pt x="21052" y="16065"/>
                        <a:pt x="20662" y="15782"/>
                        <a:pt x="20662" y="15782"/>
                      </a:cubicBezTo>
                      <a:cubicBezTo>
                        <a:pt x="20662" y="15782"/>
                        <a:pt x="21583" y="9139"/>
                        <a:pt x="20439" y="3111"/>
                      </a:cubicBezTo>
                      <a:cubicBezTo>
                        <a:pt x="20361" y="2699"/>
                        <a:pt x="20185" y="2477"/>
                        <a:pt x="20013" y="2568"/>
                      </a:cubicBezTo>
                      <a:cubicBezTo>
                        <a:pt x="18686" y="3277"/>
                        <a:pt x="15592" y="5371"/>
                        <a:pt x="13100" y="310"/>
                      </a:cubicBezTo>
                      <a:cubicBezTo>
                        <a:pt x="13014" y="135"/>
                        <a:pt x="12913" y="34"/>
                        <a:pt x="12809" y="7"/>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670" name="Google Shape;670;p61"/>
                <p:cNvSpPr/>
                <p:nvPr/>
              </p:nvSpPr>
              <p:spPr>
                <a:xfrm>
                  <a:off x="207588" y="1241255"/>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cxnSp>
              <p:nvCxnSpPr>
                <p:cNvPr id="671" name="Google Shape;671;p61"/>
                <p:cNvCxnSpPr/>
                <p:nvPr/>
              </p:nvCxnSpPr>
              <p:spPr>
                <a:xfrm>
                  <a:off x="629063" y="1160969"/>
                  <a:ext cx="3003600" cy="0"/>
                </a:xfrm>
                <a:prstGeom prst="straightConnector1">
                  <a:avLst/>
                </a:prstGeom>
                <a:noFill/>
                <a:ln cap="flat" cmpd="sng" w="38100">
                  <a:solidFill>
                    <a:srgbClr val="000000"/>
                  </a:solidFill>
                  <a:prstDash val="solid"/>
                  <a:miter lim="400000"/>
                  <a:headEnd len="sm" w="sm" type="none"/>
                  <a:tailEnd len="sm" w="sm" type="none"/>
                </a:ln>
              </p:spPr>
            </p:cxnSp>
            <p:sp>
              <p:nvSpPr>
                <p:cNvPr id="672" name="Google Shape;672;p61"/>
                <p:cNvSpPr/>
                <p:nvPr/>
              </p:nvSpPr>
              <p:spPr>
                <a:xfrm>
                  <a:off x="1083855" y="0"/>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673" name="Google Shape;673;p61"/>
                <p:cNvSpPr txBox="1"/>
                <p:nvPr/>
              </p:nvSpPr>
              <p:spPr>
                <a:xfrm>
                  <a:off x="1631287" y="1455378"/>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353"/>
                    </a:buClr>
                    <a:buSzPts val="1900"/>
                    <a:buFont typeface="Gill Sans"/>
                    <a:buNone/>
                  </a:pPr>
                  <a:r>
                    <a:rPr b="0" i="0" lang="en" sz="1900" u="none" cap="none" strike="noStrike">
                      <a:solidFill>
                        <a:srgbClr val="535353"/>
                      </a:solidFill>
                      <a:latin typeface="Gill Sans"/>
                      <a:ea typeface="Gill Sans"/>
                      <a:cs typeface="Gill Sans"/>
                      <a:sym typeface="Gill Sans"/>
                    </a:rPr>
                    <a:t>+</a:t>
                  </a:r>
                  <a:endParaRPr sz="500"/>
                </a:p>
              </p:txBody>
            </p:sp>
            <p:sp>
              <p:nvSpPr>
                <p:cNvPr id="674" name="Google Shape;674;p61"/>
                <p:cNvSpPr txBox="1"/>
                <p:nvPr/>
              </p:nvSpPr>
              <p:spPr>
                <a:xfrm>
                  <a:off x="-1" y="866883"/>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900"/>
                    <a:buFont typeface="Gill Sans"/>
                    <a:buNone/>
                  </a:pPr>
                  <a:r>
                    <a:rPr b="0" i="0" lang="en" sz="1900" u="none" cap="none" strike="noStrike">
                      <a:solidFill>
                        <a:srgbClr val="000000"/>
                      </a:solidFill>
                      <a:latin typeface="Gill Sans"/>
                      <a:ea typeface="Gill Sans"/>
                      <a:cs typeface="Gill Sans"/>
                      <a:sym typeface="Gill Sans"/>
                    </a:rPr>
                    <a:t>=</a:t>
                  </a:r>
                  <a:endParaRPr sz="500"/>
                </a:p>
              </p:txBody>
            </p:sp>
          </p:grpSp>
          <p:grpSp>
            <p:nvGrpSpPr>
              <p:cNvPr id="675" name="Google Shape;675;p61"/>
              <p:cNvGrpSpPr/>
              <p:nvPr/>
            </p:nvGrpSpPr>
            <p:grpSpPr>
              <a:xfrm>
                <a:off x="6764899" y="2912713"/>
                <a:ext cx="3976056" cy="2321946"/>
                <a:chOff x="-1" y="0"/>
                <a:chExt cx="3976056" cy="2321946"/>
              </a:xfrm>
            </p:grpSpPr>
            <p:sp>
              <p:nvSpPr>
                <p:cNvPr id="676" name="Google Shape;676;p61"/>
                <p:cNvSpPr/>
                <p:nvPr/>
              </p:nvSpPr>
              <p:spPr>
                <a:xfrm rot="31694">
                  <a:off x="2132873" y="1454942"/>
                  <a:ext cx="1839960" cy="706065"/>
                </a:xfrm>
                <a:custGeom>
                  <a:rect b="b" l="l" r="r" t="t"/>
                  <a:pathLst>
                    <a:path extrusionOk="0" h="21038" w="21472">
                      <a:moveTo>
                        <a:pt x="11235" y="8"/>
                      </a:moveTo>
                      <a:cubicBezTo>
                        <a:pt x="11182" y="31"/>
                        <a:pt x="11132" y="99"/>
                        <a:pt x="11094" y="209"/>
                      </a:cubicBezTo>
                      <a:cubicBezTo>
                        <a:pt x="10679" y="1433"/>
                        <a:pt x="9369" y="5276"/>
                        <a:pt x="9198" y="5616"/>
                      </a:cubicBezTo>
                      <a:cubicBezTo>
                        <a:pt x="9095" y="5819"/>
                        <a:pt x="9509" y="6327"/>
                        <a:pt x="9944" y="6778"/>
                      </a:cubicBezTo>
                      <a:cubicBezTo>
                        <a:pt x="6449" y="8307"/>
                        <a:pt x="4876" y="10664"/>
                        <a:pt x="3123" y="8573"/>
                      </a:cubicBezTo>
                      <a:cubicBezTo>
                        <a:pt x="1881" y="7091"/>
                        <a:pt x="1092" y="5440"/>
                        <a:pt x="203" y="5778"/>
                      </a:cubicBezTo>
                      <a:cubicBezTo>
                        <a:pt x="240" y="8738"/>
                        <a:pt x="834" y="11471"/>
                        <a:pt x="834" y="11471"/>
                      </a:cubicBezTo>
                      <a:cubicBezTo>
                        <a:pt x="834" y="11471"/>
                        <a:pt x="95" y="14810"/>
                        <a:pt x="0" y="16937"/>
                      </a:cubicBezTo>
                      <a:cubicBezTo>
                        <a:pt x="1837" y="17082"/>
                        <a:pt x="3541" y="13698"/>
                        <a:pt x="4601" y="13988"/>
                      </a:cubicBezTo>
                      <a:cubicBezTo>
                        <a:pt x="4813" y="14046"/>
                        <a:pt x="5152" y="14222"/>
                        <a:pt x="5586" y="14467"/>
                      </a:cubicBezTo>
                      <a:cubicBezTo>
                        <a:pt x="5315" y="14882"/>
                        <a:pt x="5094" y="15004"/>
                        <a:pt x="4976" y="15039"/>
                      </a:cubicBezTo>
                      <a:cubicBezTo>
                        <a:pt x="4923" y="15055"/>
                        <a:pt x="4879" y="15162"/>
                        <a:pt x="4876" y="15300"/>
                      </a:cubicBezTo>
                      <a:cubicBezTo>
                        <a:pt x="4846" y="16608"/>
                        <a:pt x="5056" y="18308"/>
                        <a:pt x="5160" y="19061"/>
                      </a:cubicBezTo>
                      <a:cubicBezTo>
                        <a:pt x="5195" y="19313"/>
                        <a:pt x="5293" y="19466"/>
                        <a:pt x="5396" y="19433"/>
                      </a:cubicBezTo>
                      <a:cubicBezTo>
                        <a:pt x="5637" y="19355"/>
                        <a:pt x="6464" y="18449"/>
                        <a:pt x="7100" y="17514"/>
                      </a:cubicBezTo>
                      <a:cubicBezTo>
                        <a:pt x="7943" y="16277"/>
                        <a:pt x="8861" y="16266"/>
                        <a:pt x="8861" y="16266"/>
                      </a:cubicBezTo>
                      <a:cubicBezTo>
                        <a:pt x="9327" y="16491"/>
                        <a:pt x="9806" y="16702"/>
                        <a:pt x="10291" y="16886"/>
                      </a:cubicBezTo>
                      <a:cubicBezTo>
                        <a:pt x="10140" y="18742"/>
                        <a:pt x="9464" y="21586"/>
                        <a:pt x="10262" y="20946"/>
                      </a:cubicBezTo>
                      <a:cubicBezTo>
                        <a:pt x="11145" y="20238"/>
                        <a:pt x="12134" y="18328"/>
                        <a:pt x="12550" y="17475"/>
                      </a:cubicBezTo>
                      <a:cubicBezTo>
                        <a:pt x="12769" y="17501"/>
                        <a:pt x="12984" y="17514"/>
                        <a:pt x="13196" y="17514"/>
                      </a:cubicBezTo>
                      <a:cubicBezTo>
                        <a:pt x="14021" y="17514"/>
                        <a:pt x="14952" y="17271"/>
                        <a:pt x="15883" y="16886"/>
                      </a:cubicBezTo>
                      <a:cubicBezTo>
                        <a:pt x="15916" y="17534"/>
                        <a:pt x="15950" y="18451"/>
                        <a:pt x="15941" y="19377"/>
                      </a:cubicBezTo>
                      <a:cubicBezTo>
                        <a:pt x="15937" y="19845"/>
                        <a:pt x="16148" y="20115"/>
                        <a:pt x="16293" y="19830"/>
                      </a:cubicBezTo>
                      <a:cubicBezTo>
                        <a:pt x="16847" y="18744"/>
                        <a:pt x="17302" y="16924"/>
                        <a:pt x="17495" y="16086"/>
                      </a:cubicBezTo>
                      <a:cubicBezTo>
                        <a:pt x="19657" y="14841"/>
                        <a:pt x="21472" y="13116"/>
                        <a:pt x="21472" y="12343"/>
                      </a:cubicBezTo>
                      <a:cubicBezTo>
                        <a:pt x="21472" y="12028"/>
                        <a:pt x="20941" y="12244"/>
                        <a:pt x="20941" y="12244"/>
                      </a:cubicBezTo>
                      <a:cubicBezTo>
                        <a:pt x="20941" y="12244"/>
                        <a:pt x="21600" y="11445"/>
                        <a:pt x="21433" y="10843"/>
                      </a:cubicBezTo>
                      <a:cubicBezTo>
                        <a:pt x="21121" y="9712"/>
                        <a:pt x="18460" y="5605"/>
                        <a:pt x="13846" y="5787"/>
                      </a:cubicBezTo>
                      <a:cubicBezTo>
                        <a:pt x="13671" y="5358"/>
                        <a:pt x="13372" y="4650"/>
                        <a:pt x="13079" y="3855"/>
                      </a:cubicBezTo>
                      <a:cubicBezTo>
                        <a:pt x="12562" y="2448"/>
                        <a:pt x="11708" y="539"/>
                        <a:pt x="11394" y="81"/>
                      </a:cubicBezTo>
                      <a:cubicBezTo>
                        <a:pt x="11344" y="9"/>
                        <a:pt x="11288" y="-14"/>
                        <a:pt x="11235" y="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677" name="Google Shape;677;p61"/>
                <p:cNvSpPr/>
                <p:nvPr/>
              </p:nvSpPr>
              <p:spPr>
                <a:xfrm>
                  <a:off x="207588" y="1241255"/>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cxnSp>
              <p:nvCxnSpPr>
                <p:cNvPr id="678" name="Google Shape;678;p61"/>
                <p:cNvCxnSpPr/>
                <p:nvPr/>
              </p:nvCxnSpPr>
              <p:spPr>
                <a:xfrm>
                  <a:off x="629063" y="1160969"/>
                  <a:ext cx="3003600" cy="0"/>
                </a:xfrm>
                <a:prstGeom prst="straightConnector1">
                  <a:avLst/>
                </a:prstGeom>
                <a:noFill/>
                <a:ln cap="flat" cmpd="sng" w="38100">
                  <a:solidFill>
                    <a:srgbClr val="000000"/>
                  </a:solidFill>
                  <a:prstDash val="solid"/>
                  <a:miter lim="400000"/>
                  <a:headEnd len="sm" w="sm" type="none"/>
                  <a:tailEnd len="sm" w="sm" type="none"/>
                </a:ln>
              </p:spPr>
            </p:cxnSp>
            <p:sp>
              <p:nvSpPr>
                <p:cNvPr id="679" name="Google Shape;679;p61"/>
                <p:cNvSpPr/>
                <p:nvPr/>
              </p:nvSpPr>
              <p:spPr>
                <a:xfrm>
                  <a:off x="1083855" y="0"/>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680" name="Google Shape;680;p61"/>
                <p:cNvSpPr txBox="1"/>
                <p:nvPr/>
              </p:nvSpPr>
              <p:spPr>
                <a:xfrm>
                  <a:off x="1631288" y="1455379"/>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353"/>
                    </a:buClr>
                    <a:buSzPts val="1900"/>
                    <a:buFont typeface="Gill Sans"/>
                    <a:buNone/>
                  </a:pPr>
                  <a:r>
                    <a:rPr b="0" i="0" lang="en" sz="1900" u="none" cap="none" strike="noStrike">
                      <a:solidFill>
                        <a:srgbClr val="535353"/>
                      </a:solidFill>
                      <a:latin typeface="Gill Sans"/>
                      <a:ea typeface="Gill Sans"/>
                      <a:cs typeface="Gill Sans"/>
                      <a:sym typeface="Gill Sans"/>
                    </a:rPr>
                    <a:t>+</a:t>
                  </a:r>
                  <a:endParaRPr sz="500"/>
                </a:p>
              </p:txBody>
            </p:sp>
            <p:sp>
              <p:nvSpPr>
                <p:cNvPr id="681" name="Google Shape;681;p61"/>
                <p:cNvSpPr txBox="1"/>
                <p:nvPr/>
              </p:nvSpPr>
              <p:spPr>
                <a:xfrm>
                  <a:off x="-1" y="866883"/>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900"/>
                    <a:buFont typeface="Gill Sans"/>
                    <a:buNone/>
                  </a:pPr>
                  <a:r>
                    <a:rPr b="0" i="0" lang="en" sz="1900" u="none" cap="none" strike="noStrike">
                      <a:solidFill>
                        <a:srgbClr val="000000"/>
                      </a:solidFill>
                      <a:latin typeface="Gill Sans"/>
                      <a:ea typeface="Gill Sans"/>
                      <a:cs typeface="Gill Sans"/>
                      <a:sym typeface="Gill Sans"/>
                    </a:rPr>
                    <a:t>=</a:t>
                  </a:r>
                  <a:endParaRPr sz="500"/>
                </a:p>
              </p:txBody>
            </p:sp>
          </p:grpSp>
          <p:pic>
            <p:nvPicPr>
              <p:cNvPr descr="Screen Shot 2022-04-07 at 17.36.09.png" id="682" name="Google Shape;682;p61"/>
              <p:cNvPicPr preferRelativeResize="0"/>
              <p:nvPr/>
            </p:nvPicPr>
            <p:blipFill rotWithShape="1">
              <a:blip r:embed="rId8">
                <a:alphaModFix/>
              </a:blip>
              <a:srcRect b="0" l="0" r="0" t="0"/>
              <a:stretch/>
            </p:blipFill>
            <p:spPr>
              <a:xfrm>
                <a:off x="11570592" y="0"/>
                <a:ext cx="2109988" cy="3155302"/>
              </a:xfrm>
              <a:prstGeom prst="rect">
                <a:avLst/>
              </a:prstGeom>
              <a:noFill/>
              <a:ln>
                <a:noFill/>
              </a:ln>
            </p:spPr>
          </p:pic>
          <p:pic>
            <p:nvPicPr>
              <p:cNvPr descr="Screen Shot 2022-04-07 at 17.36.38.png" id="683" name="Google Shape;683;p61"/>
              <p:cNvPicPr preferRelativeResize="0"/>
              <p:nvPr/>
            </p:nvPicPr>
            <p:blipFill rotWithShape="1">
              <a:blip r:embed="rId9">
                <a:alphaModFix/>
              </a:blip>
              <a:srcRect b="0" l="0" r="0" t="0"/>
              <a:stretch/>
            </p:blipFill>
            <p:spPr>
              <a:xfrm>
                <a:off x="11412399" y="2733423"/>
                <a:ext cx="1962349" cy="2934521"/>
              </a:xfrm>
              <a:prstGeom prst="rect">
                <a:avLst/>
              </a:prstGeom>
              <a:noFill/>
              <a:ln>
                <a:noFill/>
              </a:ln>
            </p:spPr>
          </p:pic>
          <p:cxnSp>
            <p:nvCxnSpPr>
              <p:cNvPr id="684" name="Google Shape;684;p61"/>
              <p:cNvCxnSpPr/>
              <p:nvPr/>
            </p:nvCxnSpPr>
            <p:spPr>
              <a:xfrm>
                <a:off x="16067856" y="3336425"/>
                <a:ext cx="1269900" cy="1269900"/>
              </a:xfrm>
              <a:prstGeom prst="straightConnector1">
                <a:avLst/>
              </a:prstGeom>
              <a:solidFill>
                <a:srgbClr val="FFFFFF"/>
              </a:solidFill>
              <a:ln>
                <a:noFill/>
              </a:ln>
            </p:spPr>
          </p:cxnSp>
          <p:cxnSp>
            <p:nvCxnSpPr>
              <p:cNvPr id="685" name="Google Shape;685;p61"/>
              <p:cNvCxnSpPr/>
              <p:nvPr/>
            </p:nvCxnSpPr>
            <p:spPr>
              <a:xfrm>
                <a:off x="1745500" y="3147387"/>
                <a:ext cx="1269900" cy="1269900"/>
              </a:xfrm>
              <a:prstGeom prst="straightConnector1">
                <a:avLst/>
              </a:prstGeom>
              <a:solidFill>
                <a:srgbClr val="FFFFFF"/>
              </a:solidFill>
              <a:ln>
                <a:noFill/>
              </a:ln>
            </p:spPr>
          </p:cxnSp>
          <p:cxnSp>
            <p:nvCxnSpPr>
              <p:cNvPr id="686" name="Google Shape;686;p61"/>
              <p:cNvCxnSpPr/>
              <p:nvPr/>
            </p:nvCxnSpPr>
            <p:spPr>
              <a:xfrm>
                <a:off x="2153099" y="672202"/>
                <a:ext cx="1269900" cy="1269900"/>
              </a:xfrm>
              <a:prstGeom prst="straightConnector1">
                <a:avLst/>
              </a:prstGeom>
              <a:solidFill>
                <a:srgbClr val="FFFFFF"/>
              </a:solidFill>
              <a:ln>
                <a:noFill/>
              </a:ln>
            </p:spPr>
          </p:cxnSp>
        </p:grpSp>
        <p:sp>
          <p:nvSpPr>
            <p:cNvPr id="687" name="Google Shape;687;p61"/>
            <p:cNvSpPr/>
            <p:nvPr/>
          </p:nvSpPr>
          <p:spPr>
            <a:xfrm>
              <a:off x="434403" y="0"/>
              <a:ext cx="3416400" cy="1165800"/>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Métricas</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1" name="Shape 691"/>
        <p:cNvGrpSpPr/>
        <p:nvPr/>
      </p:nvGrpSpPr>
      <p:grpSpPr>
        <a:xfrm>
          <a:off x="0" y="0"/>
          <a:ext cx="0" cy="0"/>
          <a:chOff x="0" y="0"/>
          <a:chExt cx="0" cy="0"/>
        </a:xfrm>
      </p:grpSpPr>
      <p:sp>
        <p:nvSpPr>
          <p:cNvPr id="692" name="Google Shape;692;p62"/>
          <p:cNvSpPr txBox="1"/>
          <p:nvPr>
            <p:ph idx="12" type="sldNum"/>
          </p:nvPr>
        </p:nvSpPr>
        <p:spPr>
          <a:xfrm>
            <a:off x="4534946" y="4812635"/>
            <a:ext cx="259200" cy="32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693" name="Google Shape;693;p62"/>
          <p:cNvSpPr txBox="1"/>
          <p:nvPr>
            <p:ph type="title"/>
          </p:nvPr>
        </p:nvSpPr>
        <p:spPr>
          <a:xfrm>
            <a:off x="409476" y="136475"/>
            <a:ext cx="4763700" cy="60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A64D79"/>
              </a:buClr>
              <a:buSzPts val="2500"/>
              <a:buFont typeface="Helvetica Neue"/>
              <a:buNone/>
            </a:pPr>
            <a:r>
              <a:t/>
            </a:r>
            <a:endParaRPr sz="2500">
              <a:solidFill>
                <a:srgbClr val="A64D79"/>
              </a:solidFill>
              <a:latin typeface="Helvetica Neue"/>
              <a:ea typeface="Helvetica Neue"/>
              <a:cs typeface="Helvetica Neue"/>
              <a:sym typeface="Helvetica Neue"/>
            </a:endParaRPr>
          </a:p>
        </p:txBody>
      </p:sp>
      <p:sp>
        <p:nvSpPr>
          <p:cNvPr id="694" name="Google Shape;694;p62"/>
          <p:cNvSpPr txBox="1"/>
          <p:nvPr>
            <p:ph idx="1" type="body"/>
          </p:nvPr>
        </p:nvSpPr>
        <p:spPr>
          <a:xfrm>
            <a:off x="498037" y="797250"/>
            <a:ext cx="8333100" cy="35490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p:txBody>
      </p:sp>
      <p:pic>
        <p:nvPicPr>
          <p:cNvPr descr="Image" id="695" name="Google Shape;695;p62"/>
          <p:cNvPicPr preferRelativeResize="0"/>
          <p:nvPr/>
        </p:nvPicPr>
        <p:blipFill rotWithShape="1">
          <a:blip r:embed="rId3">
            <a:alphaModFix/>
          </a:blip>
          <a:srcRect b="0" l="0" r="0" t="0"/>
          <a:stretch/>
        </p:blipFill>
        <p:spPr>
          <a:xfrm>
            <a:off x="317113" y="19294"/>
            <a:ext cx="7962489" cy="5087525"/>
          </a:xfrm>
          <a:prstGeom prst="rect">
            <a:avLst/>
          </a:prstGeom>
          <a:noFill/>
          <a:ln>
            <a:noFill/>
          </a:ln>
        </p:spPr>
      </p:pic>
      <p:sp>
        <p:nvSpPr>
          <p:cNvPr id="696" name="Google Shape;696;p62"/>
          <p:cNvSpPr txBox="1"/>
          <p:nvPr/>
        </p:nvSpPr>
        <p:spPr>
          <a:xfrm>
            <a:off x="7805262" y="4910410"/>
            <a:ext cx="10821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Jason @ ML Mastery</a:t>
            </a:r>
            <a:endParaRPr sz="500"/>
          </a:p>
        </p:txBody>
      </p:sp>
      <p:sp>
        <p:nvSpPr>
          <p:cNvPr id="697" name="Google Shape;697;p62"/>
          <p:cNvSpPr/>
          <p:nvPr/>
        </p:nvSpPr>
        <p:spPr>
          <a:xfrm>
            <a:off x="5224964" y="1366584"/>
            <a:ext cx="7899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98" name="Google Shape;698;p62"/>
          <p:cNvSpPr/>
          <p:nvPr/>
        </p:nvSpPr>
        <p:spPr>
          <a:xfrm>
            <a:off x="5261787" y="2883295"/>
            <a:ext cx="1203900" cy="2802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699" name="Google Shape;699;p62"/>
          <p:cNvSpPr/>
          <p:nvPr/>
        </p:nvSpPr>
        <p:spPr>
          <a:xfrm>
            <a:off x="3167175" y="4142303"/>
            <a:ext cx="6156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00" name="Google Shape;700;p62"/>
          <p:cNvSpPr/>
          <p:nvPr/>
        </p:nvSpPr>
        <p:spPr>
          <a:xfrm>
            <a:off x="3016108" y="2800472"/>
            <a:ext cx="7899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01" name="Google Shape;701;p62"/>
          <p:cNvSpPr/>
          <p:nvPr/>
        </p:nvSpPr>
        <p:spPr>
          <a:xfrm>
            <a:off x="5233850" y="4677050"/>
            <a:ext cx="6156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02" name="Google Shape;702;p62"/>
          <p:cNvSpPr/>
          <p:nvPr/>
        </p:nvSpPr>
        <p:spPr>
          <a:xfrm>
            <a:off x="2937992" y="543380"/>
            <a:ext cx="896100" cy="293100"/>
          </a:xfrm>
          <a:prstGeom prst="ellipse">
            <a:avLst/>
          </a:prstGeom>
          <a:noFill/>
          <a:ln cap="flat" cmpd="sng" w="88900">
            <a:solidFill>
              <a:srgbClr val="0433FF"/>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03" name="Google Shape;703;p62"/>
          <p:cNvSpPr/>
          <p:nvPr/>
        </p:nvSpPr>
        <p:spPr>
          <a:xfrm>
            <a:off x="3190641" y="1370708"/>
            <a:ext cx="6156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704" name="Google Shape;704;p62"/>
          <p:cNvSpPr/>
          <p:nvPr/>
        </p:nvSpPr>
        <p:spPr>
          <a:xfrm>
            <a:off x="2952625" y="2132672"/>
            <a:ext cx="896100" cy="405600"/>
          </a:xfrm>
          <a:prstGeom prst="ellipse">
            <a:avLst/>
          </a:prstGeom>
          <a:noFill/>
          <a:ln cap="flat" cmpd="sng" w="88900">
            <a:solidFill>
              <a:srgbClr val="0433FF"/>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Screen Shot 2022-10-28 at 18.52.49.png" id="710" name="Google Shape;710;p63"/>
          <p:cNvPicPr preferRelativeResize="0"/>
          <p:nvPr/>
        </p:nvPicPr>
        <p:blipFill rotWithShape="1">
          <a:blip r:embed="rId3">
            <a:alphaModFix/>
          </a:blip>
          <a:srcRect b="24371" l="8549" r="52642" t="23013"/>
          <a:stretch/>
        </p:blipFill>
        <p:spPr>
          <a:xfrm>
            <a:off x="690975" y="1197700"/>
            <a:ext cx="3570075" cy="27063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4" name="Shape 714"/>
        <p:cNvGrpSpPr/>
        <p:nvPr/>
      </p:nvGrpSpPr>
      <p:grpSpPr>
        <a:xfrm>
          <a:off x="0" y="0"/>
          <a:ext cx="0" cy="0"/>
          <a:chOff x="0" y="0"/>
          <a:chExt cx="0" cy="0"/>
        </a:xfrm>
      </p:grpSpPr>
      <p:sp>
        <p:nvSpPr>
          <p:cNvPr id="715" name="Google Shape;715;p64"/>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16" name="Google Shape;716;p64"/>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717" name="Google Shape;717;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152" name="Google Shape;15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26"/>
          <p:cNvPicPr preferRelativeResize="0"/>
          <p:nvPr/>
        </p:nvPicPr>
        <p:blipFill>
          <a:blip r:embed="rId3">
            <a:alphaModFix/>
          </a:blip>
          <a:stretch>
            <a:fillRect/>
          </a:stretch>
        </p:blipFill>
        <p:spPr>
          <a:xfrm>
            <a:off x="4877777" y="684300"/>
            <a:ext cx="3742083" cy="3831417"/>
          </a:xfrm>
          <a:prstGeom prst="rect">
            <a:avLst/>
          </a:prstGeom>
          <a:noFill/>
          <a:ln>
            <a:noFill/>
          </a:ln>
        </p:spPr>
      </p:pic>
      <p:pic>
        <p:nvPicPr>
          <p:cNvPr descr="Screen Shot 2022-10-28 at 19.35.03.png" id="154" name="Google Shape;154;p26"/>
          <p:cNvPicPr preferRelativeResize="0"/>
          <p:nvPr/>
        </p:nvPicPr>
        <p:blipFill rotWithShape="1">
          <a:blip r:embed="rId4">
            <a:alphaModFix/>
          </a:blip>
          <a:srcRect b="11801" l="46007" r="8780" t="4383"/>
          <a:stretch/>
        </p:blipFill>
        <p:spPr>
          <a:xfrm>
            <a:off x="145000" y="608100"/>
            <a:ext cx="4427493" cy="3985350"/>
          </a:xfrm>
          <a:prstGeom prst="rect">
            <a:avLst/>
          </a:prstGeom>
          <a:noFill/>
          <a:ln>
            <a:noFill/>
          </a:ln>
        </p:spPr>
      </p:pic>
      <p:sp>
        <p:nvSpPr>
          <p:cNvPr id="155" name="Google Shape;155;p26"/>
          <p:cNvSpPr/>
          <p:nvPr/>
        </p:nvSpPr>
        <p:spPr>
          <a:xfrm>
            <a:off x="4267200" y="1416550"/>
            <a:ext cx="4645200" cy="4602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¿Por qué Redes Neuronales Artificiales (ANNs)?</a:t>
            </a:r>
            <a:endParaRPr/>
          </a:p>
        </p:txBody>
      </p:sp>
      <p:sp>
        <p:nvSpPr>
          <p:cNvPr id="161" name="Google Shape;161;p27"/>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300"/>
              <a:t>No son los métodos de Aprendizaje Automático más simples</a:t>
            </a:r>
            <a:endParaRPr sz="1300"/>
          </a:p>
          <a:p>
            <a:pPr indent="0" lvl="0" marL="0" rtl="0" algn="l">
              <a:lnSpc>
                <a:spcPct val="100000"/>
              </a:lnSpc>
              <a:spcBef>
                <a:spcPts val="1200"/>
              </a:spcBef>
              <a:spcAft>
                <a:spcPts val="0"/>
              </a:spcAft>
              <a:buClr>
                <a:schemeClr val="dk1"/>
              </a:buClr>
              <a:buSzPts val="1100"/>
              <a:buFont typeface="Arial"/>
              <a:buNone/>
            </a:pPr>
            <a:r>
              <a:rPr lang="en" sz="1300"/>
              <a:t>No necesariamente son los mejores ni los más rápidos</a:t>
            </a:r>
            <a:endParaRPr sz="1300"/>
          </a:p>
          <a:p>
            <a:pPr indent="0" lvl="0" marL="0" rtl="0" algn="l">
              <a:lnSpc>
                <a:spcPct val="100000"/>
              </a:lnSpc>
              <a:spcBef>
                <a:spcPts val="1200"/>
              </a:spcBef>
              <a:spcAft>
                <a:spcPts val="0"/>
              </a:spcAft>
              <a:buClr>
                <a:schemeClr val="dk1"/>
              </a:buClr>
              <a:buSzPts val="1100"/>
              <a:buFont typeface="Arial"/>
              <a:buNone/>
            </a:pPr>
            <a:r>
              <a:rPr lang="en" sz="1300"/>
              <a:t>Primer sistema verdaderamente de Inteligencia Artificial</a:t>
            </a:r>
            <a:endParaRPr sz="1300"/>
          </a:p>
          <a:p>
            <a:pPr indent="0" lvl="0" marL="0" rtl="0" algn="l">
              <a:lnSpc>
                <a:spcPct val="100000"/>
              </a:lnSpc>
              <a:spcBef>
                <a:spcPts val="1200"/>
              </a:spcBef>
              <a:spcAft>
                <a:spcPts val="0"/>
              </a:spcAft>
              <a:buClr>
                <a:schemeClr val="dk1"/>
              </a:buClr>
              <a:buSzPts val="1100"/>
              <a:buFont typeface="Arial"/>
              <a:buNone/>
            </a:pPr>
            <a:r>
              <a:rPr lang="en" sz="1300"/>
              <a:t>Versátiles: no necesitan tener un modelo predefinido, aprende las características</a:t>
            </a:r>
            <a:endParaRPr sz="1300"/>
          </a:p>
          <a:p>
            <a:pPr indent="0" lvl="0" marL="0" rtl="0" algn="l">
              <a:lnSpc>
                <a:spcPct val="100000"/>
              </a:lnSpc>
              <a:spcBef>
                <a:spcPts val="1200"/>
              </a:spcBef>
              <a:spcAft>
                <a:spcPts val="0"/>
              </a:spcAft>
              <a:buClr>
                <a:schemeClr val="dk1"/>
              </a:buClr>
              <a:buSzPts val="1100"/>
              <a:buFont typeface="Arial"/>
              <a:buNone/>
            </a:pPr>
            <a:r>
              <a:rPr lang="en" sz="1300"/>
              <a:t>Aún ampliamente utilizadas en las más diversas aplicaciones</a:t>
            </a:r>
            <a:endParaRPr sz="1300"/>
          </a:p>
          <a:p>
            <a:pPr indent="0" lvl="0" marL="0" rtl="0" algn="l">
              <a:lnSpc>
                <a:spcPct val="100000"/>
              </a:lnSpc>
              <a:spcBef>
                <a:spcPts val="1200"/>
              </a:spcBef>
              <a:spcAft>
                <a:spcPts val="0"/>
              </a:spcAft>
              <a:buClr>
                <a:schemeClr val="dk1"/>
              </a:buClr>
              <a:buSzPts val="1100"/>
              <a:buFont typeface="Arial"/>
              <a:buNone/>
            </a:pPr>
            <a:r>
              <a:rPr lang="en" sz="1300"/>
              <a:t>Incorporan la mayoría de las características del Aprendizaje Automático</a:t>
            </a:r>
            <a:endParaRPr sz="1300"/>
          </a:p>
          <a:p>
            <a:pPr indent="0" lvl="0" marL="0" rtl="0" algn="l">
              <a:lnSpc>
                <a:spcPct val="100000"/>
              </a:lnSpc>
              <a:spcBef>
                <a:spcPts val="1200"/>
              </a:spcBef>
              <a:spcAft>
                <a:spcPts val="0"/>
              </a:spcAft>
              <a:buClr>
                <a:schemeClr val="dk1"/>
              </a:buClr>
              <a:buSzPts val="1100"/>
              <a:buFont typeface="Arial"/>
              <a:buNone/>
            </a:pPr>
            <a:r>
              <a:rPr lang="en" sz="1300"/>
              <a:t>Ejemplo de cómo modelos no lineales simples llevan a comportamientos complejos</a:t>
            </a:r>
            <a:endParaRPr sz="1300"/>
          </a:p>
          <a:p>
            <a:pPr indent="0" lvl="0" marL="0" rtl="0" algn="l">
              <a:lnSpc>
                <a:spcPct val="100000"/>
              </a:lnSpc>
              <a:spcBef>
                <a:spcPts val="1200"/>
              </a:spcBef>
              <a:spcAft>
                <a:spcPts val="0"/>
              </a:spcAft>
              <a:buClr>
                <a:schemeClr val="dk1"/>
              </a:buClr>
              <a:buSzPts val="1100"/>
              <a:buFont typeface="Arial"/>
              <a:buNone/>
            </a:pPr>
            <a:r>
              <a:rPr lang="en" sz="1300"/>
              <a:t>Todavía se pueden programar desde cero (+ disponibles en varias bibliotecas)</a:t>
            </a:r>
            <a:endParaRPr sz="1300"/>
          </a:p>
          <a:p>
            <a:pPr indent="0" lvl="0" marL="0" rtl="0" algn="l">
              <a:lnSpc>
                <a:spcPct val="100000"/>
              </a:lnSpc>
              <a:spcBef>
                <a:spcPts val="1200"/>
              </a:spcBef>
              <a:spcAft>
                <a:spcPts val="0"/>
              </a:spcAft>
              <a:buClr>
                <a:schemeClr val="dk1"/>
              </a:buClr>
              <a:buSzPts val="1100"/>
              <a:buFont typeface="Arial"/>
              <a:buNone/>
            </a:pPr>
            <a:r>
              <a:rPr lang="en" sz="1300"/>
              <a:t>Puerta de entrada al Aprendizaje Profundo</a:t>
            </a:r>
            <a:endParaRPr sz="1300"/>
          </a:p>
          <a:p>
            <a:pPr indent="0" lvl="0" marL="0" rtl="0" algn="l">
              <a:lnSpc>
                <a:spcPct val="100000"/>
              </a:lnSpc>
              <a:spcBef>
                <a:spcPts val="1200"/>
              </a:spcBef>
              <a:spcAft>
                <a:spcPts val="1200"/>
              </a:spcAft>
              <a:buNone/>
            </a:pPr>
            <a:r>
              <a:rPr lang="en" sz="1300"/>
              <a:t>Hoy:  </a:t>
            </a:r>
            <a:r>
              <a:rPr lang="en" sz="1300"/>
              <a:t>¿Qué son las Redes Neuronales Artificiales y cómo funcionan?</a:t>
            </a:r>
            <a:endParaRPr sz="1300"/>
          </a:p>
        </p:txBody>
      </p:sp>
      <p:sp>
        <p:nvSpPr>
          <p:cNvPr id="162" name="Google Shape;16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descr="Image" id="167" name="Google Shape;167;p28"/>
          <p:cNvPicPr preferRelativeResize="0"/>
          <p:nvPr/>
        </p:nvPicPr>
        <p:blipFill rotWithShape="1">
          <a:blip r:embed="rId3">
            <a:alphaModFix/>
          </a:blip>
          <a:srcRect b="0" l="0" r="0" t="0"/>
          <a:stretch/>
        </p:blipFill>
        <p:spPr>
          <a:xfrm>
            <a:off x="6378424" y="1254800"/>
            <a:ext cx="2506985" cy="3078753"/>
          </a:xfrm>
          <a:prstGeom prst="rect">
            <a:avLst/>
          </a:prstGeom>
          <a:noFill/>
          <a:ln>
            <a:noFill/>
          </a:ln>
        </p:spPr>
      </p:pic>
      <p:sp>
        <p:nvSpPr>
          <p:cNvPr id="168" name="Google Shape;16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9" name="Google Shape;169;p2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400"/>
              <a:t>Un poco de história</a:t>
            </a:r>
            <a:endParaRPr/>
          </a:p>
        </p:txBody>
      </p:sp>
      <p:sp>
        <p:nvSpPr>
          <p:cNvPr id="170" name="Google Shape;170;p28"/>
          <p:cNvSpPr txBox="1"/>
          <p:nvPr/>
        </p:nvSpPr>
        <p:spPr>
          <a:xfrm>
            <a:off x="232529" y="761225"/>
            <a:ext cx="5859600" cy="3634800"/>
          </a:xfrm>
          <a:prstGeom prst="rect">
            <a:avLst/>
          </a:prstGeom>
          <a:noFill/>
          <a:ln>
            <a:noFill/>
          </a:ln>
        </p:spPr>
        <p:txBody>
          <a:bodyPr anchorCtr="0" anchor="ctr" bIns="19050" lIns="19050" spcFirstLastPara="1" rIns="19050" wrap="square" tIns="19050">
            <a:spAutoFit/>
          </a:bodyPr>
          <a:lstStyle/>
          <a:p>
            <a:pPr indent="0" lvl="0" marL="0" marR="0" rtl="0" algn="l">
              <a:lnSpc>
                <a:spcPct val="115000"/>
              </a:lnSpc>
              <a:spcBef>
                <a:spcPts val="0"/>
              </a:spcBef>
              <a:spcAft>
                <a:spcPts val="0"/>
              </a:spcAft>
              <a:buClr>
                <a:srgbClr val="000000"/>
              </a:buClr>
              <a:buSzPts val="900"/>
              <a:buFont typeface="Saira Medium"/>
              <a:buNone/>
            </a:pPr>
            <a:r>
              <a:rPr b="1" i="0" lang="en" sz="1200" u="none" cap="none" strike="noStrike">
                <a:solidFill>
                  <a:srgbClr val="000000"/>
                </a:solidFill>
              </a:rPr>
              <a:t>1943. McCulloch and Pitts.</a:t>
            </a:r>
            <a:r>
              <a:rPr i="0" lang="en" sz="1200" u="none" cap="none" strike="noStrike">
                <a:solidFill>
                  <a:srgbClr val="000000"/>
                </a:solidFill>
              </a:rPr>
              <a:t> </a:t>
            </a:r>
            <a:r>
              <a:rPr lang="en" sz="1200">
                <a:solidFill>
                  <a:schemeClr val="dk1"/>
                </a:solidFill>
              </a:rPr>
              <a:t>Un modelo computacional simplificado de cómo las neuronas biológicas podrían trabajar juntas en cerebros de animales para realizar cálculos complejos utilizando lógica proposicional. Esta fue la primera arquitectura de red neuronal artificial.</a:t>
            </a:r>
            <a:endParaRPr sz="500"/>
          </a:p>
          <a:p>
            <a:pPr indent="0" lvl="0" marL="0" marR="0" rtl="0" algn="l">
              <a:lnSpc>
                <a:spcPct val="115000"/>
              </a:lnSpc>
              <a:spcBef>
                <a:spcPts val="0"/>
              </a:spcBef>
              <a:spcAft>
                <a:spcPts val="0"/>
              </a:spcAft>
              <a:buClr>
                <a:srgbClr val="000000"/>
              </a:buClr>
              <a:buSzPts val="900"/>
              <a:buFont typeface="Saira Light"/>
              <a:buNone/>
            </a:pPr>
            <a:r>
              <a:t/>
            </a:r>
            <a:endParaRPr i="0" sz="500" u="none" cap="none" strike="noStrike">
              <a:solidFill>
                <a:srgbClr val="000000"/>
              </a:solidFill>
            </a:endParaRPr>
          </a:p>
          <a:p>
            <a:pPr indent="0" lvl="0" marL="0" marR="0" rtl="0" algn="l">
              <a:lnSpc>
                <a:spcPct val="115000"/>
              </a:lnSpc>
              <a:spcBef>
                <a:spcPts val="0"/>
              </a:spcBef>
              <a:spcAft>
                <a:spcPts val="0"/>
              </a:spcAft>
              <a:buClr>
                <a:srgbClr val="000000"/>
              </a:buClr>
              <a:buSzPts val="900"/>
              <a:buFont typeface="Saira Medium"/>
              <a:buNone/>
            </a:pPr>
            <a:r>
              <a:rPr b="1" i="0" lang="en" sz="1200" u="none" cap="none" strike="noStrike">
                <a:solidFill>
                  <a:srgbClr val="000000"/>
                </a:solidFill>
              </a:rPr>
              <a:t>1957. Rosenblatt.</a:t>
            </a:r>
            <a:r>
              <a:rPr i="0" lang="en" sz="1200" u="none" cap="none" strike="noStrike">
                <a:solidFill>
                  <a:srgbClr val="000000"/>
                </a:solidFill>
              </a:rPr>
              <a:t> </a:t>
            </a:r>
            <a:r>
              <a:rPr lang="en" sz="1200">
                <a:solidFill>
                  <a:schemeClr val="dk1"/>
                </a:solidFill>
              </a:rPr>
              <a:t>Uno de los primeros algoritmos basados en el comportamiento de las neuronas físicas. Consulta "The Organization of Behavior" de Donald Hebb.</a:t>
            </a:r>
            <a:br>
              <a:rPr i="0" lang="en" sz="500" u="none" cap="none" strike="noStrike">
                <a:solidFill>
                  <a:srgbClr val="000000"/>
                </a:solidFill>
              </a:rPr>
            </a:br>
            <a:br>
              <a:rPr i="0" lang="en" sz="500" u="none" cap="none" strike="noStrike">
                <a:solidFill>
                  <a:srgbClr val="000000"/>
                </a:solidFill>
              </a:rPr>
            </a:br>
            <a:r>
              <a:rPr lang="en" sz="1200">
                <a:solidFill>
                  <a:schemeClr val="dk1"/>
                </a:solidFill>
              </a:rPr>
              <a:t>Implementado como un programa, pero luego convertido en una máquina.</a:t>
            </a:r>
            <a:br>
              <a:rPr i="0" lang="en" sz="500" u="none" cap="none" strike="noStrike">
                <a:solidFill>
                  <a:srgbClr val="000000"/>
                </a:solidFill>
              </a:rPr>
            </a:br>
            <a:endParaRPr i="0" sz="500" u="none" cap="none" strike="noStrike">
              <a:solidFill>
                <a:srgbClr val="000000"/>
              </a:solidFill>
            </a:endParaRPr>
          </a:p>
          <a:p>
            <a:pPr indent="0" lvl="0" marL="0" marR="0" rtl="0" algn="l">
              <a:lnSpc>
                <a:spcPct val="115000"/>
              </a:lnSpc>
              <a:spcBef>
                <a:spcPts val="0"/>
              </a:spcBef>
              <a:spcAft>
                <a:spcPts val="0"/>
              </a:spcAft>
              <a:buClr>
                <a:srgbClr val="000000"/>
              </a:buClr>
              <a:buSzPts val="900"/>
              <a:buFont typeface="Saira Medium"/>
              <a:buNone/>
            </a:pPr>
            <a:r>
              <a:rPr b="1" lang="en" sz="1200">
                <a:solidFill>
                  <a:schemeClr val="dk1"/>
                </a:solidFill>
              </a:rPr>
              <a:t>1969, Minsky y Papert</a:t>
            </a:r>
            <a:r>
              <a:rPr lang="en" sz="1200">
                <a:solidFill>
                  <a:schemeClr val="dk1"/>
                </a:solidFill>
              </a:rPr>
              <a:t>. En su libro "Perceptrons" demuestran que el perceptrón no puede aprender la función XOR. Comienza la "edad oscura" de las redes neuronales.</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b="1" lang="en" sz="1200">
                <a:solidFill>
                  <a:schemeClr val="dk1"/>
                </a:solidFill>
              </a:rPr>
              <a:t>Años 1980</a:t>
            </a:r>
            <a:r>
              <a:rPr lang="en" sz="1200">
                <a:solidFill>
                  <a:schemeClr val="dk1"/>
                </a:solidFill>
              </a:rPr>
              <a:t>. Primer retorno de las Redes Neuronales, pero rápidamente superada por otros algoritmos como las Máquinas de Soporte Vectorial (SVM).</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b="1" lang="en" sz="1200">
                <a:solidFill>
                  <a:schemeClr val="dk1"/>
                </a:solidFill>
              </a:rPr>
              <a:t>Años 2000</a:t>
            </a:r>
            <a:r>
              <a:rPr lang="en" sz="1200">
                <a:solidFill>
                  <a:schemeClr val="dk1"/>
                </a:solidFill>
              </a:rPr>
              <a:t>. Segundo retorno, impulsada por el aumento en la capacidad computacional y la disponibilidad de datos, junto con técnicas de entrenamiento eficientes.</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nvSpPr>
        <p:spPr>
          <a:xfrm>
            <a:off x="0" y="672728"/>
            <a:ext cx="6179400" cy="540600"/>
          </a:xfrm>
          <a:prstGeom prst="rect">
            <a:avLst/>
          </a:prstGeom>
          <a:noFill/>
          <a:ln>
            <a:noFill/>
          </a:ln>
        </p:spPr>
        <p:txBody>
          <a:bodyPr anchorCtr="0" anchor="t" bIns="12850" lIns="12850" spcFirstLastPara="1" rIns="12850" wrap="square" tIns="12850">
            <a:normAutofit/>
          </a:bodyPr>
          <a:lstStyle/>
          <a:p>
            <a:pPr indent="342900" lvl="0" marL="0" marR="0" rtl="0" algn="l">
              <a:lnSpc>
                <a:spcPct val="100000"/>
              </a:lnSpc>
              <a:spcBef>
                <a:spcPts val="0"/>
              </a:spcBef>
              <a:spcAft>
                <a:spcPts val="0"/>
              </a:spcAft>
              <a:buClr>
                <a:srgbClr val="000000"/>
              </a:buClr>
              <a:buSzPts val="1900"/>
              <a:buFont typeface="Saira Light"/>
              <a:buNone/>
            </a:pPr>
            <a:r>
              <a:rPr lang="en" sz="1900">
                <a:latin typeface="Saira Light"/>
                <a:ea typeface="Saira Light"/>
                <a:cs typeface="Saira Light"/>
                <a:sym typeface="Saira Light"/>
              </a:rPr>
              <a:t>De donde viene la inspiración?</a:t>
            </a:r>
            <a:endParaRPr sz="500"/>
          </a:p>
        </p:txBody>
      </p:sp>
      <p:pic>
        <p:nvPicPr>
          <p:cNvPr descr="page312image45305504.png" id="176" name="Google Shape;176;p29"/>
          <p:cNvPicPr preferRelativeResize="0"/>
          <p:nvPr/>
        </p:nvPicPr>
        <p:blipFill rotWithShape="1">
          <a:blip r:embed="rId3">
            <a:alphaModFix/>
          </a:blip>
          <a:srcRect b="0" l="0" r="0" t="0"/>
          <a:stretch/>
        </p:blipFill>
        <p:spPr>
          <a:xfrm>
            <a:off x="726965" y="996450"/>
            <a:ext cx="5452380" cy="3532688"/>
          </a:xfrm>
          <a:prstGeom prst="rect">
            <a:avLst/>
          </a:prstGeom>
          <a:noFill/>
          <a:ln>
            <a:noFill/>
          </a:ln>
        </p:spPr>
      </p:pic>
      <p:sp>
        <p:nvSpPr>
          <p:cNvPr id="177" name="Google Shape;177;p29"/>
          <p:cNvSpPr txBox="1"/>
          <p:nvPr/>
        </p:nvSpPr>
        <p:spPr>
          <a:xfrm>
            <a:off x="343134" y="309562"/>
            <a:ext cx="47700" cy="105900"/>
          </a:xfrm>
          <a:prstGeom prst="rect">
            <a:avLst/>
          </a:prstGeom>
          <a:noFill/>
          <a:ln>
            <a:noFill/>
          </a:ln>
        </p:spPr>
        <p:txBody>
          <a:bodyPr anchorCtr="0" anchor="ctr" bIns="14300" lIns="14300" spcFirstLastPara="1" rIns="14300" wrap="square" tIns="14300">
            <a:spAutoFit/>
          </a:bodyPr>
          <a:lstStyle/>
          <a:p>
            <a:pPr indent="0" lvl="0" marL="0" marR="0" rtl="0" algn="l">
              <a:lnSpc>
                <a:spcPct val="233333"/>
              </a:lnSpc>
              <a:spcBef>
                <a:spcPts val="0"/>
              </a:spcBef>
              <a:spcAft>
                <a:spcPts val="0"/>
              </a:spcAft>
              <a:buClr>
                <a:srgbClr val="000000"/>
              </a:buClr>
              <a:buSzPts val="500"/>
              <a:buFont typeface="Times"/>
              <a:buNone/>
            </a:pPr>
            <a:r>
              <a:rPr b="0" i="0" lang="en" sz="500" u="none" cap="none" strike="noStrike">
                <a:solidFill>
                  <a:srgbClr val="000000"/>
                </a:solidFill>
                <a:latin typeface="Times"/>
                <a:ea typeface="Times"/>
                <a:cs typeface="Times"/>
                <a:sym typeface="Times"/>
              </a:rPr>
              <a:t> </a:t>
            </a:r>
            <a:endParaRPr sz="500"/>
          </a:p>
        </p:txBody>
      </p:sp>
      <p:sp>
        <p:nvSpPr>
          <p:cNvPr id="178" name="Google Shape;178;p29"/>
          <p:cNvSpPr txBox="1"/>
          <p:nvPr/>
        </p:nvSpPr>
        <p:spPr>
          <a:xfrm>
            <a:off x="5413073" y="4921872"/>
            <a:ext cx="3342900" cy="304200"/>
          </a:xfrm>
          <a:prstGeom prst="rect">
            <a:avLst/>
          </a:prstGeom>
          <a:noFill/>
          <a:ln>
            <a:noFill/>
          </a:ln>
        </p:spPr>
        <p:txBody>
          <a:bodyPr anchorCtr="0" anchor="ctr" bIns="14300" lIns="14300" spcFirstLastPara="1" rIns="14300" wrap="square" tIns="14300">
            <a:spAutoFit/>
          </a:bodyPr>
          <a:lstStyle/>
          <a:p>
            <a:pPr indent="-127000" lvl="0" marL="177800" marR="0" rtl="0" algn="l">
              <a:lnSpc>
                <a:spcPct val="197956"/>
              </a:lnSpc>
              <a:spcBef>
                <a:spcPts val="0"/>
              </a:spcBef>
              <a:spcAft>
                <a:spcPts val="0"/>
              </a:spcAft>
              <a:buClr>
                <a:srgbClr val="000000"/>
              </a:buClr>
              <a:buSzPts val="600"/>
              <a:buFont typeface="Times"/>
              <a:buChar char="•"/>
            </a:pPr>
            <a:r>
              <a:rPr b="0" i="0" lang="en" sz="600" u="none" cap="none" strike="noStrike">
                <a:solidFill>
                  <a:srgbClr val="000000"/>
                </a:solidFill>
                <a:latin typeface="Times"/>
                <a:ea typeface="Times"/>
                <a:cs typeface="Times"/>
                <a:sym typeface="Times"/>
              </a:rPr>
              <a:t>Image by Bruce Blaus (</a:t>
            </a:r>
            <a:r>
              <a:rPr b="0" i="0" lang="en" sz="600" u="none" cap="none" strike="noStrike">
                <a:solidFill>
                  <a:srgbClr val="990000"/>
                </a:solidFill>
                <a:latin typeface="Times"/>
                <a:ea typeface="Times"/>
                <a:cs typeface="Times"/>
                <a:sym typeface="Times"/>
              </a:rPr>
              <a:t>Creative Commons 3.0</a:t>
            </a:r>
            <a:r>
              <a:rPr b="0" i="0" lang="en" sz="600" u="none" cap="none" strike="noStrike">
                <a:solidFill>
                  <a:srgbClr val="000000"/>
                </a:solidFill>
                <a:latin typeface="Times"/>
                <a:ea typeface="Times"/>
                <a:cs typeface="Times"/>
                <a:sym typeface="Times"/>
              </a:rPr>
              <a:t>). Reproduced from </a:t>
            </a:r>
            <a:r>
              <a:rPr b="0" i="1" lang="en" sz="600" u="none" cap="none" strike="noStrike">
                <a:solidFill>
                  <a:srgbClr val="990000"/>
                </a:solidFill>
                <a:latin typeface="Times"/>
                <a:ea typeface="Times"/>
                <a:cs typeface="Times"/>
                <a:sym typeface="Times"/>
              </a:rPr>
              <a:t>https://en.wikipedia.org/wiki/Neuron</a:t>
            </a:r>
            <a:r>
              <a:rPr b="0" i="0" lang="en" sz="600" u="none" cap="none" strike="noStrike">
                <a:solidFill>
                  <a:srgbClr val="000000"/>
                </a:solidFill>
                <a:latin typeface="Times"/>
                <a:ea typeface="Times"/>
                <a:cs typeface="Times"/>
                <a:sym typeface="Times"/>
              </a:rPr>
              <a:t>. </a:t>
            </a:r>
            <a:endParaRPr sz="500"/>
          </a:p>
        </p:txBody>
      </p:sp>
      <p:pic>
        <p:nvPicPr>
          <p:cNvPr descr="page313image45289328.png" id="179" name="Google Shape;179;p29"/>
          <p:cNvPicPr preferRelativeResize="0"/>
          <p:nvPr/>
        </p:nvPicPr>
        <p:blipFill rotWithShape="1">
          <a:blip r:embed="rId4">
            <a:alphaModFix/>
          </a:blip>
          <a:srcRect b="0" l="0" r="0" t="0"/>
          <a:stretch/>
        </p:blipFill>
        <p:spPr>
          <a:xfrm>
            <a:off x="4572000" y="3338548"/>
            <a:ext cx="4137290" cy="1325269"/>
          </a:xfrm>
          <a:prstGeom prst="rect">
            <a:avLst/>
          </a:prstGeom>
          <a:noFill/>
          <a:ln>
            <a:noFill/>
          </a:ln>
        </p:spPr>
      </p:pic>
      <p:sp>
        <p:nvSpPr>
          <p:cNvPr id="180" name="Google Shape;180;p29"/>
          <p:cNvSpPr txBox="1"/>
          <p:nvPr/>
        </p:nvSpPr>
        <p:spPr>
          <a:xfrm>
            <a:off x="5060198" y="3459724"/>
            <a:ext cx="47700" cy="105900"/>
          </a:xfrm>
          <a:prstGeom prst="rect">
            <a:avLst/>
          </a:prstGeom>
          <a:noFill/>
          <a:ln>
            <a:noFill/>
          </a:ln>
        </p:spPr>
        <p:txBody>
          <a:bodyPr anchorCtr="0" anchor="ctr" bIns="14300" lIns="14300" spcFirstLastPara="1" rIns="14300" wrap="square" tIns="14300">
            <a:spAutoFit/>
          </a:bodyPr>
          <a:lstStyle/>
          <a:p>
            <a:pPr indent="0" lvl="0" marL="0" marR="0" rtl="0" algn="l">
              <a:lnSpc>
                <a:spcPct val="233333"/>
              </a:lnSpc>
              <a:spcBef>
                <a:spcPts val="0"/>
              </a:spcBef>
              <a:spcAft>
                <a:spcPts val="0"/>
              </a:spcAft>
              <a:buClr>
                <a:srgbClr val="000000"/>
              </a:buClr>
              <a:buSzPts val="500"/>
              <a:buFont typeface="Times"/>
              <a:buNone/>
            </a:pPr>
            <a:r>
              <a:rPr b="0" i="0" lang="en" sz="500" u="none" cap="none" strike="noStrike">
                <a:solidFill>
                  <a:srgbClr val="000000"/>
                </a:solidFill>
                <a:latin typeface="Times"/>
                <a:ea typeface="Times"/>
                <a:cs typeface="Times"/>
                <a:sym typeface="Times"/>
              </a:rPr>
              <a:t> </a:t>
            </a:r>
            <a:endParaRPr sz="500"/>
          </a:p>
        </p:txBody>
      </p:sp>
      <p:sp>
        <p:nvSpPr>
          <p:cNvPr id="181" name="Google Shape;181;p29"/>
          <p:cNvSpPr txBox="1"/>
          <p:nvPr/>
        </p:nvSpPr>
        <p:spPr>
          <a:xfrm>
            <a:off x="7445590" y="3184319"/>
            <a:ext cx="1263600" cy="1521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800"/>
              <a:buFont typeface="Helvetica Neue"/>
              <a:buNone/>
            </a:pPr>
            <a:r>
              <a:rPr b="0" i="0" lang="en" sz="800" u="none" cap="none" strike="noStrike">
                <a:solidFill>
                  <a:srgbClr val="5E5E5E"/>
                </a:solidFill>
                <a:latin typeface="Helvetica Neue"/>
                <a:ea typeface="Helvetica Neue"/>
                <a:cs typeface="Helvetica Neue"/>
                <a:sym typeface="Helvetica Neue"/>
              </a:rPr>
              <a:t>Ramón y Cajal</a:t>
            </a:r>
            <a:endParaRPr sz="500"/>
          </a:p>
        </p:txBody>
      </p:sp>
      <p:sp>
        <p:nvSpPr>
          <p:cNvPr id="182" name="Google Shape;18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400"/>
              <a:t>Redes neuronales biologicas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poco de historia</a:t>
            </a:r>
            <a:endParaRPr/>
          </a:p>
        </p:txBody>
      </p:sp>
      <p:sp>
        <p:nvSpPr>
          <p:cNvPr id="189" name="Google Shape;18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Screen Shot 2021-03-15 at 2.04.14 PM.png" id="190" name="Google Shape;190;p30"/>
          <p:cNvPicPr preferRelativeResize="0"/>
          <p:nvPr/>
        </p:nvPicPr>
        <p:blipFill rotWithShape="1">
          <a:blip r:embed="rId3">
            <a:alphaModFix/>
          </a:blip>
          <a:srcRect b="0" l="2752" r="0" t="23094"/>
          <a:stretch/>
        </p:blipFill>
        <p:spPr>
          <a:xfrm>
            <a:off x="351400" y="742747"/>
            <a:ext cx="8520602" cy="375325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